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4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8" r:id="rId82"/>
    <p:sldId id="339" r:id="rId83"/>
    <p:sldId id="340" r:id="rId84"/>
    <p:sldId id="341" r:id="rId85"/>
    <p:sldId id="342" r:id="rId86"/>
    <p:sldId id="343" r:id="rId87"/>
    <p:sldId id="344" r:id="rId88"/>
    <p:sldId id="345" r:id="rId89"/>
    <p:sldId id="346" r:id="rId90"/>
    <p:sldId id="347" r:id="rId91"/>
    <p:sldId id="348" r:id="rId92"/>
    <p:sldId id="349" r:id="rId93"/>
    <p:sldId id="350" r:id="rId94"/>
    <p:sldId id="351" r:id="rId95"/>
    <p:sldId id="352" r:id="rId96"/>
    <p:sldId id="353" r:id="rId97"/>
    <p:sldId id="354" r:id="rId98"/>
    <p:sldId id="355" r:id="rId99"/>
    <p:sldId id="356" r:id="rId100"/>
    <p:sldId id="357" r:id="rId101"/>
    <p:sldId id="358" r:id="rId102"/>
    <p:sldId id="359" r:id="rId10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8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20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theme" Target="theme/theme1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CB9741-3F44-4E36-AC9E-9D776AC4D342}" type="datetimeFigureOut">
              <a:rPr lang="zh-TW" altLang="en-US" smtClean="0"/>
              <a:t>2019/8/22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8571C-14CA-4DFA-B528-E8F622B877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6931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化對角線角落矩形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B1CAB61-A5FA-4D93-8E6F-636B80E6F3F6}" type="datetime1">
              <a:rPr lang="zh-TW" altLang="en-US" smtClean="0"/>
              <a:t>2019/8/22</a:t>
            </a:fld>
            <a:endParaRPr lang="zh-TW" altLang="en-US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FA4F077-7039-45AB-BD60-E8CDE83A31A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7C48B-30FA-4E78-99F0-7355FA7A4D73}" type="datetime1">
              <a:rPr lang="zh-TW" altLang="en-US" smtClean="0"/>
              <a:t>2019/8/22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A4F077-7039-45AB-BD60-E8CDE83A31A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A102-2CC0-4A7E-B5E3-A0DEAD67D5BB}" type="datetime1">
              <a:rPr lang="zh-TW" altLang="en-US" smtClean="0"/>
              <a:t>2019/8/22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A4F077-7039-45AB-BD60-E8CDE83A31A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B4872D-F2BB-4344-BBBA-DE4E94503022}" type="datetime1">
              <a:rPr lang="zh-TW" altLang="en-US" smtClean="0"/>
              <a:t>2019/8/22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A4F077-7039-45AB-BD60-E8CDE83A31A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4B564D8-9259-48F4-8B11-AED13CB704E2}" type="datetime1">
              <a:rPr lang="zh-TW" altLang="en-US" smtClean="0"/>
              <a:t>2019/8/22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FA4F077-7039-45AB-BD60-E8CDE83A31A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8BD6EA-2DDC-482A-BEA8-0840EA26373F}" type="datetime1">
              <a:rPr lang="zh-TW" altLang="en-US" smtClean="0"/>
              <a:t>2019/8/22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FA4F077-7039-45AB-BD60-E8CDE83A31A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2A943B-2B3C-4164-BF47-7ACA7732A4B4}" type="datetime1">
              <a:rPr lang="zh-TW" altLang="en-US" smtClean="0"/>
              <a:t>2019/8/22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FA4F077-7039-45AB-BD60-E8CDE83A31A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F5A4AB-A1F3-4EA1-9A2A-D3B79AD7A5AD}" type="datetime1">
              <a:rPr lang="zh-TW" altLang="en-US" smtClean="0"/>
              <a:t>2019/8/22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A4F077-7039-45AB-BD60-E8CDE83A31A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D74D4B-DFBF-471C-B6AE-6BB5FDF7E1A8}" type="datetime1">
              <a:rPr lang="zh-TW" altLang="en-US" smtClean="0"/>
              <a:t>2019/8/22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A4F077-7039-45AB-BD60-E8CDE83A31A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9" name="日期版面配置區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3D1D0FA-20CA-480A-A8A8-94A64D379D62}" type="datetime1">
              <a:rPr lang="zh-TW" altLang="en-US" smtClean="0"/>
              <a:t>2019/8/22</a:t>
            </a:fld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FA4F077-7039-45AB-BD60-E8CDE83A31A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zh-TW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按一下圖示以新增圖片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C465A4D-9307-41C5-A5C3-65F7AE8C20A6}" type="datetime1">
              <a:rPr lang="zh-TW" altLang="en-US" smtClean="0"/>
              <a:t>2019/8/22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FA4F077-7039-45AB-BD60-E8CDE83A31A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化對角線角落矩形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636DB4F-3F15-4802-9E49-90E8C037EC0B}" type="datetime1">
              <a:rPr lang="zh-TW" altLang="en-US" smtClean="0"/>
              <a:t>2019/8/22</a:t>
            </a:fld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FA4F077-7039-45AB-BD60-E8CDE83A31A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0.xml"/><Relationship Id="rId5" Type="http://schemas.openxmlformats.org/officeDocument/2006/relationships/slide" Target="slide57.xml"/><Relationship Id="rId4" Type="http://schemas.openxmlformats.org/officeDocument/2006/relationships/slide" Target="slide3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slide" Target="slide99.xml"/><Relationship Id="rId2" Type="http://schemas.openxmlformats.org/officeDocument/2006/relationships/slide" Target="slide101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slide" Target="slide100.xml"/><Relationship Id="rId2" Type="http://schemas.openxmlformats.org/officeDocument/2006/relationships/slide" Target="slide102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0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slide" Target="slide3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slide" Target="slide3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slide" Target="slide3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slide" Target="slide3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slide" Target="slide3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slide" Target="slide3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slide" Target="slide3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slide" Target="slide4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slide" Target="slide4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slide" Target="slide4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slide" Target="slide4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slide" Target="slide4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slide" Target="slide4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slide" Target="slide4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6.xml"/><Relationship Id="rId2" Type="http://schemas.openxmlformats.org/officeDocument/2006/relationships/slide" Target="slide48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slide" Target="slide49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slide" Target="slide5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2" Type="http://schemas.openxmlformats.org/officeDocument/2006/relationships/slide" Target="slide5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slide" Target="slide5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2" Type="http://schemas.openxmlformats.org/officeDocument/2006/relationships/slide" Target="slide5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2.xml"/><Relationship Id="rId2" Type="http://schemas.openxmlformats.org/officeDocument/2006/relationships/slide" Target="slide54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slide" Target="slide55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slide" Target="slide5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5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slide" Target="slide59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58.xml"/><Relationship Id="rId2" Type="http://schemas.openxmlformats.org/officeDocument/2006/relationships/slide" Target="slide6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slide" Target="slide61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60.xml"/><Relationship Id="rId2" Type="http://schemas.openxmlformats.org/officeDocument/2006/relationships/slide" Target="slide62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1.xml"/><Relationship Id="rId2" Type="http://schemas.openxmlformats.org/officeDocument/2006/relationships/slide" Target="slide63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slide" Target="slide64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63.xml"/><Relationship Id="rId2" Type="http://schemas.openxmlformats.org/officeDocument/2006/relationships/slide" Target="slide65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64.xml"/><Relationship Id="rId2" Type="http://schemas.openxmlformats.org/officeDocument/2006/relationships/slide" Target="slide66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66.xml"/><Relationship Id="rId2" Type="http://schemas.openxmlformats.org/officeDocument/2006/relationships/slide" Target="slide68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67.xml"/><Relationship Id="rId2" Type="http://schemas.openxmlformats.org/officeDocument/2006/relationships/slide" Target="slide69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slide" Target="slide70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69.xml"/><Relationship Id="rId2" Type="http://schemas.openxmlformats.org/officeDocument/2006/relationships/slide" Target="slide71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70.xml"/><Relationship Id="rId2" Type="http://schemas.openxmlformats.org/officeDocument/2006/relationships/slide" Target="slide72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slide" Target="slide73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72.xml"/><Relationship Id="rId2" Type="http://schemas.openxmlformats.org/officeDocument/2006/relationships/slide" Target="slide74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" Target="slide73.xml"/><Relationship Id="rId2" Type="http://schemas.openxmlformats.org/officeDocument/2006/relationships/slide" Target="slide75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" Target="slide74.xml"/><Relationship Id="rId2" Type="http://schemas.openxmlformats.org/officeDocument/2006/relationships/slide" Target="slide76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75.xml"/><Relationship Id="rId2" Type="http://schemas.openxmlformats.org/officeDocument/2006/relationships/slide" Target="slide77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slide" Target="slide76.xml"/><Relationship Id="rId2" Type="http://schemas.openxmlformats.org/officeDocument/2006/relationships/slide" Target="slide78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77.xml"/><Relationship Id="rId2" Type="http://schemas.openxmlformats.org/officeDocument/2006/relationships/slide" Target="slide79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7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slide" Target="slide8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slide" Target="slide80.xml"/><Relationship Id="rId2" Type="http://schemas.openxmlformats.org/officeDocument/2006/relationships/slide" Target="slide82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slide" Target="slide81.xml"/><Relationship Id="rId2" Type="http://schemas.openxmlformats.org/officeDocument/2006/relationships/slide" Target="slide83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slide" Target="slide82.xml"/><Relationship Id="rId2" Type="http://schemas.openxmlformats.org/officeDocument/2006/relationships/slide" Target="slide84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slide" Target="slide83.xml"/><Relationship Id="rId2" Type="http://schemas.openxmlformats.org/officeDocument/2006/relationships/slide" Target="slide85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slide" Target="slide84.xml"/><Relationship Id="rId2" Type="http://schemas.openxmlformats.org/officeDocument/2006/relationships/slide" Target="slide86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slide" Target="slide85.xml"/><Relationship Id="rId2" Type="http://schemas.openxmlformats.org/officeDocument/2006/relationships/slide" Target="slide87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slide" Target="slide86.xml"/><Relationship Id="rId2" Type="http://schemas.openxmlformats.org/officeDocument/2006/relationships/slide" Target="slide88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slide" Target="slide87.xml"/><Relationship Id="rId2" Type="http://schemas.openxmlformats.org/officeDocument/2006/relationships/slide" Target="slide89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slide" Target="slide88.xml"/><Relationship Id="rId2" Type="http://schemas.openxmlformats.org/officeDocument/2006/relationships/slide" Target="slide9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slide" Target="slide89.xml"/><Relationship Id="rId2" Type="http://schemas.openxmlformats.org/officeDocument/2006/relationships/slide" Target="slide91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slide" Target="slide90.xml"/><Relationship Id="rId2" Type="http://schemas.openxmlformats.org/officeDocument/2006/relationships/slide" Target="slide92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slide" Target="slide91.xml"/><Relationship Id="rId2" Type="http://schemas.openxmlformats.org/officeDocument/2006/relationships/slide" Target="slide93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slide" Target="slide92.xml"/><Relationship Id="rId2" Type="http://schemas.openxmlformats.org/officeDocument/2006/relationships/slide" Target="slide94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slide" Target="slide93.xml"/><Relationship Id="rId2" Type="http://schemas.openxmlformats.org/officeDocument/2006/relationships/slide" Target="slide95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slide" Target="slide94.xml"/><Relationship Id="rId2" Type="http://schemas.openxmlformats.org/officeDocument/2006/relationships/slide" Target="slide96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slide" Target="slide95.xml"/><Relationship Id="rId2" Type="http://schemas.openxmlformats.org/officeDocument/2006/relationships/slide" Target="slide97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slide" Target="slide96.xml"/><Relationship Id="rId2" Type="http://schemas.openxmlformats.org/officeDocument/2006/relationships/slide" Target="slide98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slide" Target="slide97.xml"/><Relationship Id="rId2" Type="http://schemas.openxmlformats.org/officeDocument/2006/relationships/slide" Target="slide99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slide" Target="slide98.xml"/><Relationship Id="rId2" Type="http://schemas.openxmlformats.org/officeDocument/2006/relationships/slide" Target="slide10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hlinkClick r:id="rId2" action="ppaction://hlinksldjump"/>
              </a:rPr>
              <a:t>認識動態鏈結物件</a:t>
            </a:r>
            <a:endParaRPr lang="en-US" altLang="zh-TW" dirty="0" smtClean="0"/>
          </a:p>
          <a:p>
            <a:r>
              <a:rPr lang="zh-TW" altLang="en-US" dirty="0" smtClean="0">
                <a:hlinkClick r:id="rId3" action="ppaction://hlinksldjump"/>
              </a:rPr>
              <a:t>輸出鍊結內容</a:t>
            </a:r>
            <a:endParaRPr lang="en-US" altLang="zh-TW" dirty="0" smtClean="0"/>
          </a:p>
          <a:p>
            <a:r>
              <a:rPr lang="zh-TW" altLang="en-US" dirty="0" smtClean="0">
                <a:hlinkClick r:id="rId4" action="ppaction://hlinksldjump"/>
              </a:rPr>
              <a:t>堆疊基本操作 </a:t>
            </a:r>
            <a:r>
              <a:rPr lang="en-US" altLang="zh-TW" dirty="0" smtClean="0">
                <a:hlinkClick r:id="rId4" action="ppaction://hlinksldjump"/>
              </a:rPr>
              <a:t>push</a:t>
            </a:r>
            <a:endParaRPr lang="en-US" altLang="zh-TW" dirty="0" smtClean="0"/>
          </a:p>
          <a:p>
            <a:r>
              <a:rPr lang="zh-TW" altLang="en-US" dirty="0">
                <a:hlinkClick r:id="rId5" action="ppaction://hlinksldjump"/>
              </a:rPr>
              <a:t>堆疊基本操作 </a:t>
            </a:r>
            <a:r>
              <a:rPr lang="en-US" altLang="zh-TW" dirty="0" smtClean="0">
                <a:hlinkClick r:id="rId5" action="ppaction://hlinksldjump"/>
              </a:rPr>
              <a:t>pop</a:t>
            </a:r>
            <a:endParaRPr lang="en-US" altLang="zh-TW" dirty="0" smtClean="0"/>
          </a:p>
          <a:p>
            <a:r>
              <a:rPr lang="zh-TW" altLang="en-US" dirty="0" smtClean="0">
                <a:hlinkClick r:id="rId6" action="ppaction://hlinksldjump"/>
              </a:rPr>
              <a:t>堆疊搜尋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1</a:t>
            </a:fld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4017268" y="1096402"/>
            <a:ext cx="1269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Stack </a:t>
            </a:r>
            <a:r>
              <a:rPr lang="zh-TW" altLang="en-US" dirty="0" smtClean="0"/>
              <a:t>範例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3252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776540" y="1133453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認識</a:t>
            </a:r>
            <a:r>
              <a:rPr lang="en-US" altLang="zh-TW" dirty="0" smtClean="0"/>
              <a:t>Stack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229217" cy="3139321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Stack x;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main() {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d;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(5);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(3);</a:t>
            </a:r>
          </a:p>
          <a:p>
            <a:pPr defTabSz="360000"/>
            <a:r>
              <a:rPr lang="en-US" altLang="zh-TW" dirty="0" smtClean="0"/>
              <a:t>	d=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</a:t>
            </a:r>
            <a:r>
              <a:rPr lang="en-US" altLang="zh-TW" dirty="0" err="1" smtClean="0"/>
              <a:t>x.size</a:t>
            </a:r>
            <a:r>
              <a:rPr lang="en-US" altLang="zh-TW" dirty="0" smtClean="0"/>
              <a:t>()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</a:p>
          <a:p>
            <a:pPr defTabSz="360000"/>
            <a:r>
              <a:rPr lang="en-US" altLang="zh-TW" dirty="0"/>
              <a:t>}</a:t>
            </a:r>
            <a:endParaRPr lang="en-US" altLang="zh-TW" dirty="0" smtClean="0"/>
          </a:p>
        </p:txBody>
      </p:sp>
      <p:sp>
        <p:nvSpPr>
          <p:cNvPr id="10" name="文字方塊 9"/>
          <p:cNvSpPr txBox="1"/>
          <p:nvPr/>
        </p:nvSpPr>
        <p:spPr>
          <a:xfrm>
            <a:off x="2546705" y="1546039"/>
            <a:ext cx="2241319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Stack() {</a:t>
            </a:r>
            <a:r>
              <a:rPr lang="zh-TW" altLang="en-US" dirty="0" smtClean="0"/>
              <a:t> </a:t>
            </a:r>
            <a:r>
              <a:rPr lang="en-US" altLang="zh-TW" dirty="0" smtClean="0">
                <a:solidFill>
                  <a:srgbClr val="00B050"/>
                </a:solidFill>
              </a:rPr>
              <a:t>//</a:t>
            </a:r>
            <a:r>
              <a:rPr lang="zh-TW" altLang="en-US" dirty="0" smtClean="0">
                <a:solidFill>
                  <a:srgbClr val="00B050"/>
                </a:solidFill>
              </a:rPr>
              <a:t>建構函數</a:t>
            </a:r>
            <a:endParaRPr lang="en-US" altLang="zh-TW" dirty="0" smtClean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 smtClean="0"/>
              <a:t>	head = NULL;</a:t>
            </a:r>
          </a:p>
          <a:p>
            <a:pPr defTabSz="360000"/>
            <a:r>
              <a:rPr lang="en-US" altLang="zh-TW" dirty="0" smtClean="0"/>
              <a:t>	number = 0;</a:t>
            </a:r>
          </a:p>
          <a:p>
            <a:pPr defTabSz="360000"/>
            <a:r>
              <a:rPr lang="en-US" altLang="zh-TW" dirty="0" smtClean="0"/>
              <a:t>}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866" y="3785122"/>
            <a:ext cx="1362265" cy="1800476"/>
          </a:xfrm>
          <a:prstGeom prst="rect">
            <a:avLst/>
          </a:prstGeom>
        </p:spPr>
      </p:pic>
      <p:sp>
        <p:nvSpPr>
          <p:cNvPr id="13" name="圓角矩形 12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14" name="圓角矩形 13">
            <a:hlinkClick r:id="rId4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971600" y="2977406"/>
            <a:ext cx="1440160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8" name="直線單箭頭接點 7"/>
          <p:cNvCxnSpPr/>
          <p:nvPr/>
        </p:nvCxnSpPr>
        <p:spPr>
          <a:xfrm>
            <a:off x="6588224" y="1934270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群組 18"/>
          <p:cNvGrpSpPr/>
          <p:nvPr/>
        </p:nvGrpSpPr>
        <p:grpSpPr>
          <a:xfrm>
            <a:off x="7397352" y="4341289"/>
            <a:ext cx="360040" cy="364803"/>
            <a:chOff x="6156176" y="3227265"/>
            <a:chExt cx="360040" cy="364803"/>
          </a:xfrm>
        </p:grpSpPr>
        <p:cxnSp>
          <p:nvCxnSpPr>
            <p:cNvPr id="12" name="直線接點 11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文字方塊 20"/>
          <p:cNvSpPr txBox="1"/>
          <p:nvPr/>
        </p:nvSpPr>
        <p:spPr>
          <a:xfrm>
            <a:off x="3811016" y="3109163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6499015" y="2260501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2</a:t>
            </a:r>
            <a:endParaRPr lang="zh-TW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cxnSp>
        <p:nvCxnSpPr>
          <p:cNvPr id="25" name="直線單箭頭接點 24"/>
          <p:cNvCxnSpPr/>
          <p:nvPr/>
        </p:nvCxnSpPr>
        <p:spPr>
          <a:xfrm>
            <a:off x="7433356" y="3998687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/>
          <p:nvPr/>
        </p:nvCxnSpPr>
        <p:spPr>
          <a:xfrm>
            <a:off x="7017603" y="2967598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橢圓 26"/>
          <p:cNvSpPr/>
          <p:nvPr/>
        </p:nvSpPr>
        <p:spPr>
          <a:xfrm>
            <a:off x="6928394" y="3293829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414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文字方塊 46"/>
          <p:cNvSpPr txBox="1"/>
          <p:nvPr/>
        </p:nvSpPr>
        <p:spPr>
          <a:xfrm>
            <a:off x="587824" y="1546039"/>
            <a:ext cx="4022640" cy="369331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Node *a, *b;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x.Search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b=</a:t>
            </a:r>
            <a:r>
              <a:rPr lang="en-US" altLang="zh-TW" dirty="0" err="1"/>
              <a:t>x.Search</a:t>
            </a:r>
            <a:r>
              <a:rPr lang="en-US" altLang="zh-TW" dirty="0"/>
              <a:t> (</a:t>
            </a:r>
            <a:r>
              <a:rPr lang="en-US" altLang="zh-TW" dirty="0" smtClean="0"/>
              <a:t>7);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/>
              <a:t>Node *Search(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搜尋堆疊資料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if (p-&gt;data == d)</a:t>
            </a:r>
          </a:p>
          <a:p>
            <a:pPr defTabSz="360000"/>
            <a:r>
              <a:rPr lang="en-US" altLang="zh-TW" dirty="0"/>
              <a:t>			return(p);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	return(NULL);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995936" y="11048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堆疊搜尋</a:t>
            </a:r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0" name="圓角矩形 19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6" name="橢圓 25"/>
          <p:cNvSpPr/>
          <p:nvPr/>
        </p:nvSpPr>
        <p:spPr>
          <a:xfrm>
            <a:off x="7564723" y="451847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8" name="直線單箭頭接點 27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橢圓 28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0" name="群組 29"/>
          <p:cNvGrpSpPr/>
          <p:nvPr/>
        </p:nvGrpSpPr>
        <p:grpSpPr>
          <a:xfrm>
            <a:off x="8025821" y="5658337"/>
            <a:ext cx="360040" cy="364803"/>
            <a:chOff x="6156176" y="3227265"/>
            <a:chExt cx="360040" cy="364803"/>
          </a:xfrm>
        </p:grpSpPr>
        <p:cxnSp>
          <p:nvCxnSpPr>
            <p:cNvPr id="31" name="直線接點 30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直線單箭頭接點 35"/>
          <p:cNvCxnSpPr/>
          <p:nvPr/>
        </p:nvCxnSpPr>
        <p:spPr>
          <a:xfrm>
            <a:off x="8051357" y="5275319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橢圓 36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659531" y="1934270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971536" y="3256954"/>
            <a:ext cx="2260887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圓角矩形 23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46" name="文字方塊 45"/>
          <p:cNvSpPr txBox="1"/>
          <p:nvPr/>
        </p:nvSpPr>
        <p:spPr>
          <a:xfrm>
            <a:off x="4716016" y="187210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d=7</a:t>
            </a:r>
            <a:endParaRPr lang="zh-TW" altLang="en-US" dirty="0"/>
          </a:p>
        </p:txBody>
      </p:sp>
      <p:sp>
        <p:nvSpPr>
          <p:cNvPr id="48" name="文字方塊 47"/>
          <p:cNvSpPr txBox="1"/>
          <p:nvPr/>
        </p:nvSpPr>
        <p:spPr>
          <a:xfrm>
            <a:off x="3830241" y="319145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cxnSp>
        <p:nvCxnSpPr>
          <p:cNvPr id="49" name="直線單箭頭接點 48"/>
          <p:cNvCxnSpPr/>
          <p:nvPr/>
        </p:nvCxnSpPr>
        <p:spPr>
          <a:xfrm>
            <a:off x="4068433" y="3540149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字方塊 49"/>
          <p:cNvSpPr txBox="1"/>
          <p:nvPr/>
        </p:nvSpPr>
        <p:spPr>
          <a:xfrm>
            <a:off x="4477824" y="319145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cxnSp>
        <p:nvCxnSpPr>
          <p:cNvPr id="51" name="直線單箭頭接點 50"/>
          <p:cNvCxnSpPr>
            <a:endCxn id="29" idx="2"/>
          </p:cNvCxnSpPr>
          <p:nvPr/>
        </p:nvCxnSpPr>
        <p:spPr>
          <a:xfrm>
            <a:off x="4716016" y="3540149"/>
            <a:ext cx="2342713" cy="23697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字方塊 34"/>
          <p:cNvSpPr txBox="1"/>
          <p:nvPr/>
        </p:nvSpPr>
        <p:spPr>
          <a:xfrm>
            <a:off x="7341233" y="5170055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40" name="直線單箭頭接點 39"/>
          <p:cNvCxnSpPr/>
          <p:nvPr/>
        </p:nvCxnSpPr>
        <p:spPr>
          <a:xfrm>
            <a:off x="7618364" y="5482963"/>
            <a:ext cx="432993" cy="1753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385861" y="6514568"/>
            <a:ext cx="717379" cy="274320"/>
          </a:xfrm>
        </p:spPr>
        <p:txBody>
          <a:bodyPr/>
          <a:lstStyle/>
          <a:p>
            <a:fld id="{7FA4F077-7039-45AB-BD60-E8CDE83A31A4}" type="slidenum">
              <a:rPr lang="zh-TW" altLang="en-US" smtClean="0"/>
              <a:t>100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4483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文字方塊 46"/>
          <p:cNvSpPr txBox="1"/>
          <p:nvPr/>
        </p:nvSpPr>
        <p:spPr>
          <a:xfrm>
            <a:off x="587824" y="1546039"/>
            <a:ext cx="4022640" cy="369331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Node *a, *b;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x.Search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b=</a:t>
            </a:r>
            <a:r>
              <a:rPr lang="en-US" altLang="zh-TW" dirty="0" err="1"/>
              <a:t>x.Search</a:t>
            </a:r>
            <a:r>
              <a:rPr lang="en-US" altLang="zh-TW" dirty="0"/>
              <a:t> (</a:t>
            </a:r>
            <a:r>
              <a:rPr lang="en-US" altLang="zh-TW" dirty="0" smtClean="0"/>
              <a:t>7);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/>
              <a:t>Node *Search(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搜尋堆疊資料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if (p-&gt;data == d)</a:t>
            </a:r>
          </a:p>
          <a:p>
            <a:pPr defTabSz="360000"/>
            <a:r>
              <a:rPr lang="en-US" altLang="zh-TW" dirty="0"/>
              <a:t>			return(p);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	return(NULL);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995936" y="11048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堆疊搜尋</a:t>
            </a:r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0" name="圓角矩形 19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6" name="橢圓 25"/>
          <p:cNvSpPr/>
          <p:nvPr/>
        </p:nvSpPr>
        <p:spPr>
          <a:xfrm>
            <a:off x="7564723" y="451847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8" name="直線單箭頭接點 27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橢圓 28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0" name="群組 29"/>
          <p:cNvGrpSpPr/>
          <p:nvPr/>
        </p:nvGrpSpPr>
        <p:grpSpPr>
          <a:xfrm>
            <a:off x="8025821" y="5658337"/>
            <a:ext cx="360040" cy="364803"/>
            <a:chOff x="6156176" y="3227265"/>
            <a:chExt cx="360040" cy="364803"/>
          </a:xfrm>
        </p:grpSpPr>
        <p:cxnSp>
          <p:nvCxnSpPr>
            <p:cNvPr id="31" name="直線接點 30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直線單箭頭接點 35"/>
          <p:cNvCxnSpPr/>
          <p:nvPr/>
        </p:nvCxnSpPr>
        <p:spPr>
          <a:xfrm>
            <a:off x="8051357" y="5275319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橢圓 36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659531" y="1934270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978015" y="4614365"/>
            <a:ext cx="1721777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圓角矩形 23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46" name="文字方塊 45"/>
          <p:cNvSpPr txBox="1"/>
          <p:nvPr/>
        </p:nvSpPr>
        <p:spPr>
          <a:xfrm>
            <a:off x="4716016" y="187210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d=7</a:t>
            </a:r>
            <a:endParaRPr lang="zh-TW" altLang="en-US" dirty="0"/>
          </a:p>
        </p:txBody>
      </p:sp>
      <p:sp>
        <p:nvSpPr>
          <p:cNvPr id="48" name="文字方塊 47"/>
          <p:cNvSpPr txBox="1"/>
          <p:nvPr/>
        </p:nvSpPr>
        <p:spPr>
          <a:xfrm>
            <a:off x="3830241" y="319145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cxnSp>
        <p:nvCxnSpPr>
          <p:cNvPr id="49" name="直線單箭頭接點 48"/>
          <p:cNvCxnSpPr/>
          <p:nvPr/>
        </p:nvCxnSpPr>
        <p:spPr>
          <a:xfrm>
            <a:off x="4068433" y="3540149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字方塊 49"/>
          <p:cNvSpPr txBox="1"/>
          <p:nvPr/>
        </p:nvSpPr>
        <p:spPr>
          <a:xfrm>
            <a:off x="4477824" y="319145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cxnSp>
        <p:nvCxnSpPr>
          <p:cNvPr id="51" name="直線單箭頭接點 50"/>
          <p:cNvCxnSpPr>
            <a:endCxn id="29" idx="2"/>
          </p:cNvCxnSpPr>
          <p:nvPr/>
        </p:nvCxnSpPr>
        <p:spPr>
          <a:xfrm>
            <a:off x="4716016" y="3540149"/>
            <a:ext cx="2342713" cy="23697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字方塊 34"/>
          <p:cNvSpPr txBox="1"/>
          <p:nvPr/>
        </p:nvSpPr>
        <p:spPr>
          <a:xfrm>
            <a:off x="7341233" y="5170055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40" name="直線單箭頭接點 39"/>
          <p:cNvCxnSpPr/>
          <p:nvPr/>
        </p:nvCxnSpPr>
        <p:spPr>
          <a:xfrm>
            <a:off x="7618364" y="5482963"/>
            <a:ext cx="432993" cy="1753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385861" y="6514568"/>
            <a:ext cx="717379" cy="274320"/>
          </a:xfrm>
        </p:spPr>
        <p:txBody>
          <a:bodyPr/>
          <a:lstStyle/>
          <a:p>
            <a:fld id="{7FA4F077-7039-45AB-BD60-E8CDE83A31A4}" type="slidenum">
              <a:rPr lang="zh-TW" altLang="en-US" smtClean="0"/>
              <a:t>101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4300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文字方塊 46"/>
          <p:cNvSpPr txBox="1"/>
          <p:nvPr/>
        </p:nvSpPr>
        <p:spPr>
          <a:xfrm>
            <a:off x="587824" y="1546039"/>
            <a:ext cx="4022640" cy="369331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Node *a, *b;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x.Search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b=</a:t>
            </a:r>
            <a:r>
              <a:rPr lang="en-US" altLang="zh-TW" dirty="0" err="1"/>
              <a:t>x.Search</a:t>
            </a:r>
            <a:r>
              <a:rPr lang="en-US" altLang="zh-TW" dirty="0"/>
              <a:t> (</a:t>
            </a:r>
            <a:r>
              <a:rPr lang="en-US" altLang="zh-TW" dirty="0" smtClean="0"/>
              <a:t>7);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/>
              <a:t>Node *Search(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搜尋堆疊資料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if (p-&gt;data == d)</a:t>
            </a:r>
          </a:p>
          <a:p>
            <a:pPr defTabSz="360000"/>
            <a:r>
              <a:rPr lang="en-US" altLang="zh-TW" dirty="0"/>
              <a:t>			return(p);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	return(NULL);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995936" y="11048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堆疊搜尋</a:t>
            </a:r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6" name="橢圓 25"/>
          <p:cNvSpPr/>
          <p:nvPr/>
        </p:nvSpPr>
        <p:spPr>
          <a:xfrm>
            <a:off x="7564723" y="451847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8" name="直線單箭頭接點 27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橢圓 28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0" name="群組 29"/>
          <p:cNvGrpSpPr/>
          <p:nvPr/>
        </p:nvGrpSpPr>
        <p:grpSpPr>
          <a:xfrm>
            <a:off x="8025821" y="5658337"/>
            <a:ext cx="360040" cy="364803"/>
            <a:chOff x="6156176" y="3227265"/>
            <a:chExt cx="360040" cy="364803"/>
          </a:xfrm>
        </p:grpSpPr>
        <p:cxnSp>
          <p:nvCxnSpPr>
            <p:cNvPr id="31" name="直線接點 30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直線單箭頭接點 35"/>
          <p:cNvCxnSpPr/>
          <p:nvPr/>
        </p:nvCxnSpPr>
        <p:spPr>
          <a:xfrm>
            <a:off x="8051357" y="5275319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橢圓 36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659531" y="1934270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645468" y="2390055"/>
            <a:ext cx="1721777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圓角矩形 23">
            <a:hlinkClick r:id="rId2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46" name="文字方塊 45"/>
          <p:cNvSpPr txBox="1"/>
          <p:nvPr/>
        </p:nvSpPr>
        <p:spPr>
          <a:xfrm>
            <a:off x="4716016" y="187210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d=7</a:t>
            </a:r>
            <a:endParaRPr lang="zh-TW" altLang="en-US" dirty="0"/>
          </a:p>
        </p:txBody>
      </p:sp>
      <p:sp>
        <p:nvSpPr>
          <p:cNvPr id="48" name="文字方塊 47"/>
          <p:cNvSpPr txBox="1"/>
          <p:nvPr/>
        </p:nvSpPr>
        <p:spPr>
          <a:xfrm>
            <a:off x="3830241" y="319145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cxnSp>
        <p:nvCxnSpPr>
          <p:cNvPr id="49" name="直線單箭頭接點 48"/>
          <p:cNvCxnSpPr/>
          <p:nvPr/>
        </p:nvCxnSpPr>
        <p:spPr>
          <a:xfrm>
            <a:off x="4068433" y="3540149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字方塊 49"/>
          <p:cNvSpPr txBox="1"/>
          <p:nvPr/>
        </p:nvSpPr>
        <p:spPr>
          <a:xfrm>
            <a:off x="4477824" y="319145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cxnSp>
        <p:nvCxnSpPr>
          <p:cNvPr id="51" name="直線單箭頭接點 50"/>
          <p:cNvCxnSpPr>
            <a:endCxn id="29" idx="2"/>
          </p:cNvCxnSpPr>
          <p:nvPr/>
        </p:nvCxnSpPr>
        <p:spPr>
          <a:xfrm>
            <a:off x="4716016" y="3540149"/>
            <a:ext cx="2342713" cy="23697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4025017" y="3890514"/>
            <a:ext cx="360040" cy="364803"/>
            <a:chOff x="6156176" y="3227265"/>
            <a:chExt cx="360040" cy="364803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圓角矩形 55">
            <a:hlinkClick r:id="rId3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首</a:t>
            </a:r>
            <a:r>
              <a:rPr lang="zh-TW" altLang="en-US" dirty="0" smtClean="0"/>
              <a:t>頁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385861" y="6514568"/>
            <a:ext cx="717379" cy="274320"/>
          </a:xfrm>
        </p:spPr>
        <p:txBody>
          <a:bodyPr/>
          <a:lstStyle/>
          <a:p>
            <a:fld id="{7FA4F077-7039-45AB-BD60-E8CDE83A31A4}" type="slidenum">
              <a:rPr lang="zh-TW" altLang="en-US" smtClean="0"/>
              <a:t>102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2799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776540" y="1133453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認識</a:t>
            </a:r>
            <a:r>
              <a:rPr lang="en-US" altLang="zh-TW" dirty="0" smtClean="0"/>
              <a:t>Stack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229217" cy="3139321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Stack x;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main() {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d;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(5);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(3);</a:t>
            </a:r>
          </a:p>
          <a:p>
            <a:pPr defTabSz="360000"/>
            <a:r>
              <a:rPr lang="en-US" altLang="zh-TW" dirty="0" smtClean="0"/>
              <a:t>	d=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</a:t>
            </a:r>
            <a:r>
              <a:rPr lang="en-US" altLang="zh-TW" dirty="0" err="1" smtClean="0"/>
              <a:t>x.size</a:t>
            </a:r>
            <a:r>
              <a:rPr lang="en-US" altLang="zh-TW" dirty="0" smtClean="0"/>
              <a:t>()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</a:p>
          <a:p>
            <a:pPr defTabSz="360000"/>
            <a:r>
              <a:rPr lang="en-US" altLang="zh-TW" dirty="0"/>
              <a:t>}</a:t>
            </a:r>
            <a:endParaRPr lang="en-US" altLang="zh-TW" dirty="0" smtClean="0"/>
          </a:p>
        </p:txBody>
      </p:sp>
      <p:sp>
        <p:nvSpPr>
          <p:cNvPr id="10" name="文字方塊 9"/>
          <p:cNvSpPr txBox="1"/>
          <p:nvPr/>
        </p:nvSpPr>
        <p:spPr>
          <a:xfrm>
            <a:off x="2546705" y="1546039"/>
            <a:ext cx="2241319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Stack() {</a:t>
            </a:r>
            <a:r>
              <a:rPr lang="zh-TW" altLang="en-US" dirty="0" smtClean="0"/>
              <a:t> </a:t>
            </a:r>
            <a:r>
              <a:rPr lang="en-US" altLang="zh-TW" dirty="0" smtClean="0">
                <a:solidFill>
                  <a:srgbClr val="00B050"/>
                </a:solidFill>
              </a:rPr>
              <a:t>//</a:t>
            </a:r>
            <a:r>
              <a:rPr lang="zh-TW" altLang="en-US" dirty="0" smtClean="0">
                <a:solidFill>
                  <a:srgbClr val="00B050"/>
                </a:solidFill>
              </a:rPr>
              <a:t>建構函數</a:t>
            </a:r>
            <a:endParaRPr lang="en-US" altLang="zh-TW" dirty="0" smtClean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 smtClean="0"/>
              <a:t>	head = NULL;</a:t>
            </a:r>
          </a:p>
          <a:p>
            <a:pPr defTabSz="360000"/>
            <a:r>
              <a:rPr lang="en-US" altLang="zh-TW" dirty="0" smtClean="0"/>
              <a:t>	number = 0;</a:t>
            </a:r>
          </a:p>
          <a:p>
            <a:pPr defTabSz="360000"/>
            <a:r>
              <a:rPr lang="en-US" altLang="zh-TW" dirty="0" smtClean="0"/>
              <a:t>}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866" y="3785122"/>
            <a:ext cx="1362265" cy="1800476"/>
          </a:xfrm>
          <a:prstGeom prst="rect">
            <a:avLst/>
          </a:prstGeom>
        </p:spPr>
      </p:pic>
      <p:sp>
        <p:nvSpPr>
          <p:cNvPr id="13" name="圓角矩形 12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14" name="圓角矩形 13">
            <a:hlinkClick r:id="rId4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971600" y="3246388"/>
            <a:ext cx="1296144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8" name="直線單箭頭接點 7"/>
          <p:cNvCxnSpPr/>
          <p:nvPr/>
        </p:nvCxnSpPr>
        <p:spPr>
          <a:xfrm>
            <a:off x="6588224" y="1934270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字方塊 20"/>
          <p:cNvSpPr txBox="1"/>
          <p:nvPr/>
        </p:nvSpPr>
        <p:spPr>
          <a:xfrm>
            <a:off x="3811016" y="3109163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6499015" y="2260501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cxnSp>
        <p:nvCxnSpPr>
          <p:cNvPr id="25" name="直線單箭頭接點 24"/>
          <p:cNvCxnSpPr/>
          <p:nvPr/>
        </p:nvCxnSpPr>
        <p:spPr>
          <a:xfrm>
            <a:off x="7433356" y="3998687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/>
          <p:nvPr/>
        </p:nvCxnSpPr>
        <p:spPr>
          <a:xfrm>
            <a:off x="7017603" y="2967598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橢圓 26"/>
          <p:cNvSpPr/>
          <p:nvPr/>
        </p:nvSpPr>
        <p:spPr>
          <a:xfrm>
            <a:off x="6928394" y="3293829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28" name="群組 27"/>
          <p:cNvGrpSpPr/>
          <p:nvPr/>
        </p:nvGrpSpPr>
        <p:grpSpPr>
          <a:xfrm>
            <a:off x="7793572" y="5359103"/>
            <a:ext cx="360040" cy="364803"/>
            <a:chOff x="6156176" y="3227265"/>
            <a:chExt cx="360040" cy="364803"/>
          </a:xfrm>
        </p:grpSpPr>
        <p:cxnSp>
          <p:nvCxnSpPr>
            <p:cNvPr id="29" name="直線接點 28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直線單箭頭接點 32"/>
          <p:cNvCxnSpPr/>
          <p:nvPr/>
        </p:nvCxnSpPr>
        <p:spPr>
          <a:xfrm>
            <a:off x="7829576" y="5016501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橢圓 33"/>
          <p:cNvSpPr/>
          <p:nvPr/>
        </p:nvSpPr>
        <p:spPr>
          <a:xfrm>
            <a:off x="7324614" y="4311643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978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776540" y="1133453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認識</a:t>
            </a:r>
            <a:r>
              <a:rPr lang="en-US" altLang="zh-TW" dirty="0" smtClean="0"/>
              <a:t>Stack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229217" cy="3139321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Stack x;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main() {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d;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(5);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(3);</a:t>
            </a:r>
          </a:p>
          <a:p>
            <a:pPr defTabSz="360000"/>
            <a:r>
              <a:rPr lang="en-US" altLang="zh-TW" dirty="0" smtClean="0"/>
              <a:t>	d=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</a:t>
            </a:r>
            <a:r>
              <a:rPr lang="en-US" altLang="zh-TW" dirty="0" err="1" smtClean="0"/>
              <a:t>x.size</a:t>
            </a:r>
            <a:r>
              <a:rPr lang="en-US" altLang="zh-TW" dirty="0" smtClean="0"/>
              <a:t>()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</a:p>
          <a:p>
            <a:pPr defTabSz="360000"/>
            <a:r>
              <a:rPr lang="en-US" altLang="zh-TW" dirty="0"/>
              <a:t>}</a:t>
            </a:r>
            <a:endParaRPr lang="en-US" altLang="zh-TW" dirty="0" smtClean="0"/>
          </a:p>
        </p:txBody>
      </p:sp>
      <p:sp>
        <p:nvSpPr>
          <p:cNvPr id="10" name="文字方塊 9"/>
          <p:cNvSpPr txBox="1"/>
          <p:nvPr/>
        </p:nvSpPr>
        <p:spPr>
          <a:xfrm>
            <a:off x="2546705" y="1546039"/>
            <a:ext cx="2241319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Stack() {</a:t>
            </a:r>
            <a:r>
              <a:rPr lang="zh-TW" altLang="en-US" dirty="0" smtClean="0"/>
              <a:t> </a:t>
            </a:r>
            <a:r>
              <a:rPr lang="en-US" altLang="zh-TW" dirty="0" smtClean="0">
                <a:solidFill>
                  <a:srgbClr val="00B050"/>
                </a:solidFill>
              </a:rPr>
              <a:t>//</a:t>
            </a:r>
            <a:r>
              <a:rPr lang="zh-TW" altLang="en-US" dirty="0" smtClean="0">
                <a:solidFill>
                  <a:srgbClr val="00B050"/>
                </a:solidFill>
              </a:rPr>
              <a:t>建構函數</a:t>
            </a:r>
            <a:endParaRPr lang="en-US" altLang="zh-TW" dirty="0" smtClean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 smtClean="0"/>
              <a:t>	head = NULL;</a:t>
            </a:r>
          </a:p>
          <a:p>
            <a:pPr defTabSz="360000"/>
            <a:r>
              <a:rPr lang="en-US" altLang="zh-TW" dirty="0" smtClean="0"/>
              <a:t>	number = 0;</a:t>
            </a:r>
          </a:p>
          <a:p>
            <a:pPr defTabSz="360000"/>
            <a:r>
              <a:rPr lang="en-US" altLang="zh-TW" dirty="0" smtClean="0"/>
              <a:t>}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866" y="3785122"/>
            <a:ext cx="1362265" cy="1800476"/>
          </a:xfrm>
          <a:prstGeom prst="rect">
            <a:avLst/>
          </a:prstGeom>
        </p:spPr>
      </p:pic>
      <p:sp>
        <p:nvSpPr>
          <p:cNvPr id="13" name="圓角矩形 12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14" name="圓角矩形 13">
            <a:hlinkClick r:id="rId4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971600" y="3524895"/>
            <a:ext cx="1296144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811016" y="310916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d=3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2</a:t>
            </a:r>
            <a:endParaRPr lang="zh-TW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cxnSp>
        <p:nvCxnSpPr>
          <p:cNvPr id="35" name="直線單箭頭接點 34"/>
          <p:cNvCxnSpPr/>
          <p:nvPr/>
        </p:nvCxnSpPr>
        <p:spPr>
          <a:xfrm>
            <a:off x="6588224" y="1934270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群組 35"/>
          <p:cNvGrpSpPr/>
          <p:nvPr/>
        </p:nvGrpSpPr>
        <p:grpSpPr>
          <a:xfrm>
            <a:off x="7397352" y="4341289"/>
            <a:ext cx="360040" cy="364803"/>
            <a:chOff x="6156176" y="3227265"/>
            <a:chExt cx="360040" cy="364803"/>
          </a:xfrm>
        </p:grpSpPr>
        <p:cxnSp>
          <p:nvCxnSpPr>
            <p:cNvPr id="37" name="直線接點 36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橢圓 40"/>
          <p:cNvSpPr/>
          <p:nvPr/>
        </p:nvSpPr>
        <p:spPr>
          <a:xfrm>
            <a:off x="6499015" y="2260501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cxnSp>
        <p:nvCxnSpPr>
          <p:cNvPr id="42" name="直線單箭頭接點 41"/>
          <p:cNvCxnSpPr/>
          <p:nvPr/>
        </p:nvCxnSpPr>
        <p:spPr>
          <a:xfrm>
            <a:off x="7433356" y="3998687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單箭頭接點 42"/>
          <p:cNvCxnSpPr/>
          <p:nvPr/>
        </p:nvCxnSpPr>
        <p:spPr>
          <a:xfrm>
            <a:off x="7017603" y="2967598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橢圓 43"/>
          <p:cNvSpPr/>
          <p:nvPr/>
        </p:nvSpPr>
        <p:spPr>
          <a:xfrm>
            <a:off x="6928394" y="3293829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676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776540" y="1133453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認識</a:t>
            </a:r>
            <a:r>
              <a:rPr lang="en-US" altLang="zh-TW" dirty="0" smtClean="0"/>
              <a:t>Stack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229217" cy="3139321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Stack x;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main() {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d;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(5);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(3);</a:t>
            </a:r>
          </a:p>
          <a:p>
            <a:pPr defTabSz="360000"/>
            <a:r>
              <a:rPr lang="en-US" altLang="zh-TW" dirty="0" smtClean="0"/>
              <a:t>	d=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</a:t>
            </a:r>
            <a:r>
              <a:rPr lang="en-US" altLang="zh-TW" dirty="0" err="1" smtClean="0"/>
              <a:t>x.size</a:t>
            </a:r>
            <a:r>
              <a:rPr lang="en-US" altLang="zh-TW" dirty="0" smtClean="0"/>
              <a:t>()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</a:p>
          <a:p>
            <a:pPr defTabSz="360000"/>
            <a:r>
              <a:rPr lang="en-US" altLang="zh-TW" dirty="0"/>
              <a:t>}</a:t>
            </a:r>
            <a:endParaRPr lang="en-US" altLang="zh-TW" dirty="0" smtClean="0"/>
          </a:p>
        </p:txBody>
      </p:sp>
      <p:sp>
        <p:nvSpPr>
          <p:cNvPr id="10" name="文字方塊 9"/>
          <p:cNvSpPr txBox="1"/>
          <p:nvPr/>
        </p:nvSpPr>
        <p:spPr>
          <a:xfrm>
            <a:off x="2546705" y="1546039"/>
            <a:ext cx="2241319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Stack() {</a:t>
            </a:r>
            <a:r>
              <a:rPr lang="zh-TW" altLang="en-US" dirty="0" smtClean="0"/>
              <a:t> </a:t>
            </a:r>
            <a:r>
              <a:rPr lang="en-US" altLang="zh-TW" dirty="0" smtClean="0">
                <a:solidFill>
                  <a:srgbClr val="00B050"/>
                </a:solidFill>
              </a:rPr>
              <a:t>//</a:t>
            </a:r>
            <a:r>
              <a:rPr lang="zh-TW" altLang="en-US" dirty="0" smtClean="0">
                <a:solidFill>
                  <a:srgbClr val="00B050"/>
                </a:solidFill>
              </a:rPr>
              <a:t>建構函數</a:t>
            </a:r>
            <a:endParaRPr lang="en-US" altLang="zh-TW" dirty="0" smtClean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 smtClean="0"/>
              <a:t>	head = NULL;</a:t>
            </a:r>
          </a:p>
          <a:p>
            <a:pPr defTabSz="360000"/>
            <a:r>
              <a:rPr lang="en-US" altLang="zh-TW" dirty="0" smtClean="0"/>
              <a:t>	number = 0;</a:t>
            </a:r>
          </a:p>
          <a:p>
            <a:pPr defTabSz="360000"/>
            <a:r>
              <a:rPr lang="en-US" altLang="zh-TW" dirty="0" smtClean="0"/>
              <a:t>}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866" y="3785122"/>
            <a:ext cx="1362265" cy="1800476"/>
          </a:xfrm>
          <a:prstGeom prst="rect">
            <a:avLst/>
          </a:prstGeom>
        </p:spPr>
      </p:pic>
      <p:sp>
        <p:nvSpPr>
          <p:cNvPr id="13" name="圓角矩形 12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14" name="圓角矩形 13">
            <a:hlinkClick r:id="rId4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971600" y="3812927"/>
            <a:ext cx="2804940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811016" y="310916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d=3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1</a:t>
            </a:r>
            <a:endParaRPr lang="zh-TW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cxnSp>
        <p:nvCxnSpPr>
          <p:cNvPr id="25" name="直線單箭頭接點 24"/>
          <p:cNvCxnSpPr/>
          <p:nvPr/>
        </p:nvCxnSpPr>
        <p:spPr>
          <a:xfrm>
            <a:off x="6588224" y="1934270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群組 25"/>
          <p:cNvGrpSpPr/>
          <p:nvPr/>
        </p:nvGrpSpPr>
        <p:grpSpPr>
          <a:xfrm>
            <a:off x="7057671" y="3287000"/>
            <a:ext cx="360040" cy="364803"/>
            <a:chOff x="6156176" y="3227265"/>
            <a:chExt cx="360040" cy="364803"/>
          </a:xfrm>
        </p:grpSpPr>
        <p:cxnSp>
          <p:nvCxnSpPr>
            <p:cNvPr id="27" name="直線接點 26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橢圓 30"/>
          <p:cNvSpPr/>
          <p:nvPr/>
        </p:nvSpPr>
        <p:spPr>
          <a:xfrm>
            <a:off x="6499015" y="2260501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2" name="直線單箭頭接點 31"/>
          <p:cNvCxnSpPr/>
          <p:nvPr/>
        </p:nvCxnSpPr>
        <p:spPr>
          <a:xfrm>
            <a:off x="7093675" y="2944398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字方塊 32"/>
          <p:cNvSpPr txBox="1"/>
          <p:nvPr/>
        </p:nvSpPr>
        <p:spPr>
          <a:xfrm>
            <a:off x="4005461" y="406754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rgbClr val="FFFF00"/>
                </a:solidFill>
              </a:rPr>
              <a:t>12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688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776540" y="1133453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認識</a:t>
            </a:r>
            <a:r>
              <a:rPr lang="en-US" altLang="zh-TW" dirty="0" smtClean="0"/>
              <a:t>Stack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229217" cy="3139321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Stack x;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main() {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d;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(5);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(3);</a:t>
            </a:r>
          </a:p>
          <a:p>
            <a:pPr defTabSz="360000"/>
            <a:r>
              <a:rPr lang="en-US" altLang="zh-TW" dirty="0" smtClean="0"/>
              <a:t>	d=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</a:t>
            </a:r>
            <a:r>
              <a:rPr lang="en-US" altLang="zh-TW" dirty="0" err="1" smtClean="0"/>
              <a:t>x.size</a:t>
            </a:r>
            <a:r>
              <a:rPr lang="en-US" altLang="zh-TW" dirty="0" smtClean="0"/>
              <a:t>()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</a:p>
          <a:p>
            <a:pPr defTabSz="360000"/>
            <a:r>
              <a:rPr lang="en-US" altLang="zh-TW" dirty="0"/>
              <a:t>}</a:t>
            </a:r>
            <a:endParaRPr lang="en-US" altLang="zh-TW" dirty="0" smtClean="0"/>
          </a:p>
        </p:txBody>
      </p:sp>
      <p:sp>
        <p:nvSpPr>
          <p:cNvPr id="10" name="文字方塊 9"/>
          <p:cNvSpPr txBox="1"/>
          <p:nvPr/>
        </p:nvSpPr>
        <p:spPr>
          <a:xfrm>
            <a:off x="2546705" y="1546039"/>
            <a:ext cx="2241319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Stack() {</a:t>
            </a:r>
            <a:r>
              <a:rPr lang="zh-TW" altLang="en-US" dirty="0" smtClean="0"/>
              <a:t> </a:t>
            </a:r>
            <a:r>
              <a:rPr lang="en-US" altLang="zh-TW" dirty="0" smtClean="0">
                <a:solidFill>
                  <a:srgbClr val="00B050"/>
                </a:solidFill>
              </a:rPr>
              <a:t>//</a:t>
            </a:r>
            <a:r>
              <a:rPr lang="zh-TW" altLang="en-US" dirty="0" smtClean="0">
                <a:solidFill>
                  <a:srgbClr val="00B050"/>
                </a:solidFill>
              </a:rPr>
              <a:t>建構函數</a:t>
            </a:r>
            <a:endParaRPr lang="en-US" altLang="zh-TW" dirty="0" smtClean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 smtClean="0"/>
              <a:t>	head = NULL;</a:t>
            </a:r>
          </a:p>
          <a:p>
            <a:pPr defTabSz="360000"/>
            <a:r>
              <a:rPr lang="en-US" altLang="zh-TW" dirty="0" smtClean="0"/>
              <a:t>	number = 0;</a:t>
            </a:r>
          </a:p>
          <a:p>
            <a:pPr defTabSz="360000"/>
            <a:r>
              <a:rPr lang="en-US" altLang="zh-TW" dirty="0" smtClean="0"/>
              <a:t>}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866" y="3785122"/>
            <a:ext cx="1362265" cy="1800476"/>
          </a:xfrm>
          <a:prstGeom prst="rect">
            <a:avLst/>
          </a:prstGeom>
        </p:spPr>
      </p:pic>
      <p:sp>
        <p:nvSpPr>
          <p:cNvPr id="13" name="圓角矩形 12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14" name="圓角矩形 13">
            <a:hlinkClick r:id="rId4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971600" y="4081909"/>
            <a:ext cx="2804940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811016" y="310916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d=3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1</a:t>
            </a:r>
            <a:endParaRPr lang="zh-TW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cxnSp>
        <p:nvCxnSpPr>
          <p:cNvPr id="25" name="直線單箭頭接點 24"/>
          <p:cNvCxnSpPr/>
          <p:nvPr/>
        </p:nvCxnSpPr>
        <p:spPr>
          <a:xfrm>
            <a:off x="6588224" y="1934270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群組 25"/>
          <p:cNvGrpSpPr/>
          <p:nvPr/>
        </p:nvGrpSpPr>
        <p:grpSpPr>
          <a:xfrm>
            <a:off x="7057671" y="3287000"/>
            <a:ext cx="360040" cy="364803"/>
            <a:chOff x="6156176" y="3227265"/>
            <a:chExt cx="360040" cy="364803"/>
          </a:xfrm>
        </p:grpSpPr>
        <p:cxnSp>
          <p:nvCxnSpPr>
            <p:cNvPr id="27" name="直線接點 26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橢圓 30"/>
          <p:cNvSpPr/>
          <p:nvPr/>
        </p:nvSpPr>
        <p:spPr>
          <a:xfrm>
            <a:off x="6499015" y="2260501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2" name="直線單箭頭接點 31"/>
          <p:cNvCxnSpPr/>
          <p:nvPr/>
        </p:nvCxnSpPr>
        <p:spPr>
          <a:xfrm>
            <a:off x="7093675" y="2944398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字方塊 32"/>
          <p:cNvSpPr txBox="1"/>
          <p:nvPr/>
        </p:nvSpPr>
        <p:spPr>
          <a:xfrm>
            <a:off x="4005461" y="406754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rgbClr val="FFFF00"/>
                </a:solidFill>
              </a:rPr>
              <a:t>12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34" name="文字方塊 33"/>
          <p:cNvSpPr txBox="1"/>
          <p:nvPr/>
        </p:nvSpPr>
        <p:spPr>
          <a:xfrm>
            <a:off x="4005461" y="443711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rgbClr val="FFFF00"/>
                </a:solidFill>
              </a:rPr>
              <a:t>1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369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776540" y="1133453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認識</a:t>
            </a:r>
            <a:r>
              <a:rPr lang="en-US" altLang="zh-TW" dirty="0" smtClean="0"/>
              <a:t>Stack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229217" cy="3139321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Stack x;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main() {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d;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(5);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(3);</a:t>
            </a:r>
          </a:p>
          <a:p>
            <a:pPr defTabSz="360000"/>
            <a:r>
              <a:rPr lang="en-US" altLang="zh-TW" dirty="0" smtClean="0"/>
              <a:t>	d=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</a:t>
            </a:r>
            <a:r>
              <a:rPr lang="en-US" altLang="zh-TW" dirty="0" err="1" smtClean="0"/>
              <a:t>x.size</a:t>
            </a:r>
            <a:r>
              <a:rPr lang="en-US" altLang="zh-TW" dirty="0" smtClean="0"/>
              <a:t>()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</a:p>
          <a:p>
            <a:pPr defTabSz="360000"/>
            <a:r>
              <a:rPr lang="en-US" altLang="zh-TW" dirty="0"/>
              <a:t>}</a:t>
            </a:r>
            <a:endParaRPr lang="en-US" altLang="zh-TW" dirty="0" smtClean="0"/>
          </a:p>
        </p:txBody>
      </p:sp>
      <p:sp>
        <p:nvSpPr>
          <p:cNvPr id="10" name="文字方塊 9"/>
          <p:cNvSpPr txBox="1"/>
          <p:nvPr/>
        </p:nvSpPr>
        <p:spPr>
          <a:xfrm>
            <a:off x="2546705" y="1546039"/>
            <a:ext cx="2241319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Stack() {</a:t>
            </a:r>
            <a:r>
              <a:rPr lang="zh-TW" altLang="en-US" dirty="0" smtClean="0"/>
              <a:t> </a:t>
            </a:r>
            <a:r>
              <a:rPr lang="en-US" altLang="zh-TW" dirty="0" smtClean="0">
                <a:solidFill>
                  <a:srgbClr val="00B050"/>
                </a:solidFill>
              </a:rPr>
              <a:t>//</a:t>
            </a:r>
            <a:r>
              <a:rPr lang="zh-TW" altLang="en-US" dirty="0" smtClean="0">
                <a:solidFill>
                  <a:srgbClr val="00B050"/>
                </a:solidFill>
              </a:rPr>
              <a:t>建構函數</a:t>
            </a:r>
            <a:endParaRPr lang="en-US" altLang="zh-TW" dirty="0" smtClean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 smtClean="0"/>
              <a:t>	head = NULL;</a:t>
            </a:r>
          </a:p>
          <a:p>
            <a:pPr defTabSz="360000"/>
            <a:r>
              <a:rPr lang="en-US" altLang="zh-TW" dirty="0" smtClean="0"/>
              <a:t>	number = 0;</a:t>
            </a:r>
          </a:p>
          <a:p>
            <a:pPr defTabSz="360000"/>
            <a:r>
              <a:rPr lang="en-US" altLang="zh-TW" dirty="0" smtClean="0"/>
              <a:t>}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866" y="3785122"/>
            <a:ext cx="1362265" cy="1800476"/>
          </a:xfrm>
          <a:prstGeom prst="rect">
            <a:avLst/>
          </a:prstGeom>
        </p:spPr>
      </p:pic>
      <p:sp>
        <p:nvSpPr>
          <p:cNvPr id="13" name="圓角矩形 12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14" name="圓角矩形 13">
            <a:hlinkClick r:id="rId4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首</a:t>
            </a:r>
            <a:r>
              <a:rPr lang="zh-TW" altLang="en-US" dirty="0" smtClean="0"/>
              <a:t>頁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553197" y="4355579"/>
            <a:ext cx="490411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811016" y="310916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d=3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1</a:t>
            </a:r>
            <a:endParaRPr lang="zh-TW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cxnSp>
        <p:nvCxnSpPr>
          <p:cNvPr id="25" name="直線單箭頭接點 24"/>
          <p:cNvCxnSpPr/>
          <p:nvPr/>
        </p:nvCxnSpPr>
        <p:spPr>
          <a:xfrm>
            <a:off x="6588224" y="1934270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群組 25"/>
          <p:cNvGrpSpPr/>
          <p:nvPr/>
        </p:nvGrpSpPr>
        <p:grpSpPr>
          <a:xfrm>
            <a:off x="7057671" y="3287000"/>
            <a:ext cx="360040" cy="364803"/>
            <a:chOff x="6156176" y="3227265"/>
            <a:chExt cx="360040" cy="364803"/>
          </a:xfrm>
        </p:grpSpPr>
        <p:cxnSp>
          <p:nvCxnSpPr>
            <p:cNvPr id="27" name="直線接點 26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橢圓 30"/>
          <p:cNvSpPr/>
          <p:nvPr/>
        </p:nvSpPr>
        <p:spPr>
          <a:xfrm>
            <a:off x="6499015" y="2260501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2" name="直線單箭頭接點 31"/>
          <p:cNvCxnSpPr/>
          <p:nvPr/>
        </p:nvCxnSpPr>
        <p:spPr>
          <a:xfrm>
            <a:off x="7093675" y="2944398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字方塊 32"/>
          <p:cNvSpPr txBox="1"/>
          <p:nvPr/>
        </p:nvSpPr>
        <p:spPr>
          <a:xfrm>
            <a:off x="4005461" y="406754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rgbClr val="FFFF00"/>
                </a:solidFill>
              </a:rPr>
              <a:t>12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34" name="文字方塊 33"/>
          <p:cNvSpPr txBox="1"/>
          <p:nvPr/>
        </p:nvSpPr>
        <p:spPr>
          <a:xfrm>
            <a:off x="4005461" y="443711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rgbClr val="FFFF00"/>
                </a:solidFill>
              </a:rPr>
              <a:t>1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518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776540" y="110487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輸出鍊結內容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592009" cy="203132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print()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列印堆疊元素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</a:t>
            </a:r>
            <a:r>
              <a:rPr lang="en-US" altLang="zh-TW" dirty="0" err="1"/>
              <a:t>cout</a:t>
            </a:r>
            <a:r>
              <a:rPr lang="en-US" altLang="zh-TW" dirty="0"/>
              <a:t> &lt;&lt; p-&gt;data &lt;&lt; </a:t>
            </a:r>
            <a:r>
              <a:rPr lang="en-US" altLang="zh-TW" dirty="0" err="1"/>
              <a:t>endl</a:t>
            </a:r>
            <a:r>
              <a:rPr lang="en-US" altLang="zh-TW" dirty="0"/>
              <a:t>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866" y="3785122"/>
            <a:ext cx="1362265" cy="1800476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978362" y="1873104"/>
            <a:ext cx="1937454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圓角矩形 34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首頁</a:t>
            </a:r>
            <a:endParaRPr lang="zh-TW" altLang="en-US" dirty="0"/>
          </a:p>
        </p:txBody>
      </p:sp>
      <p:sp>
        <p:nvSpPr>
          <p:cNvPr id="36" name="圓角矩形 35">
            <a:hlinkClick r:id="rId4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588224" y="1934270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橢圓 38"/>
          <p:cNvSpPr/>
          <p:nvPr/>
        </p:nvSpPr>
        <p:spPr>
          <a:xfrm>
            <a:off x="6499015" y="2260501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cxnSp>
        <p:nvCxnSpPr>
          <p:cNvPr id="43" name="直線單箭頭接點 42"/>
          <p:cNvCxnSpPr/>
          <p:nvPr/>
        </p:nvCxnSpPr>
        <p:spPr>
          <a:xfrm>
            <a:off x="7433356" y="3998687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單箭頭接點 43"/>
          <p:cNvCxnSpPr/>
          <p:nvPr/>
        </p:nvCxnSpPr>
        <p:spPr>
          <a:xfrm>
            <a:off x="7017603" y="2967598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橢圓 44"/>
          <p:cNvSpPr/>
          <p:nvPr/>
        </p:nvSpPr>
        <p:spPr>
          <a:xfrm>
            <a:off x="6928394" y="3293829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46" name="群組 45"/>
          <p:cNvGrpSpPr/>
          <p:nvPr/>
        </p:nvGrpSpPr>
        <p:grpSpPr>
          <a:xfrm>
            <a:off x="7793572" y="5359103"/>
            <a:ext cx="360040" cy="364803"/>
            <a:chOff x="6156176" y="3227265"/>
            <a:chExt cx="360040" cy="364803"/>
          </a:xfrm>
        </p:grpSpPr>
        <p:cxnSp>
          <p:nvCxnSpPr>
            <p:cNvPr id="47" name="直線接點 46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直線單箭頭接點 50"/>
          <p:cNvCxnSpPr/>
          <p:nvPr/>
        </p:nvCxnSpPr>
        <p:spPr>
          <a:xfrm>
            <a:off x="7829576" y="5016501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橢圓 51"/>
          <p:cNvSpPr/>
          <p:nvPr/>
        </p:nvSpPr>
        <p:spPr>
          <a:xfrm>
            <a:off x="7324614" y="4311643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53" name="文字方塊 52"/>
          <p:cNvSpPr txBox="1"/>
          <p:nvPr/>
        </p:nvSpPr>
        <p:spPr>
          <a:xfrm>
            <a:off x="5751672" y="2268647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54" name="直線單箭頭接點 53"/>
          <p:cNvCxnSpPr>
            <a:endCxn id="39" idx="2"/>
          </p:cNvCxnSpPr>
          <p:nvPr/>
        </p:nvCxnSpPr>
        <p:spPr>
          <a:xfrm>
            <a:off x="6088640" y="2561701"/>
            <a:ext cx="410375" cy="588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708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776540" y="110487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輸出鍊結內容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592009" cy="203132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print()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列印堆疊元素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</a:t>
            </a:r>
            <a:r>
              <a:rPr lang="en-US" altLang="zh-TW" dirty="0" err="1"/>
              <a:t>cout</a:t>
            </a:r>
            <a:r>
              <a:rPr lang="en-US" altLang="zh-TW" dirty="0"/>
              <a:t> &lt;&lt; p-&gt;data &lt;&lt; </a:t>
            </a:r>
            <a:r>
              <a:rPr lang="en-US" altLang="zh-TW" dirty="0" err="1"/>
              <a:t>endl</a:t>
            </a:r>
            <a:r>
              <a:rPr lang="en-US" altLang="zh-TW" dirty="0"/>
              <a:t>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866" y="3785122"/>
            <a:ext cx="1362265" cy="1800476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978362" y="2152551"/>
            <a:ext cx="2153478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圓角矩形 35">
            <a:hlinkClick r:id="rId3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588224" y="1934270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橢圓 38"/>
          <p:cNvSpPr/>
          <p:nvPr/>
        </p:nvSpPr>
        <p:spPr>
          <a:xfrm>
            <a:off x="6499015" y="2260501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cxnSp>
        <p:nvCxnSpPr>
          <p:cNvPr id="43" name="直線單箭頭接點 42"/>
          <p:cNvCxnSpPr/>
          <p:nvPr/>
        </p:nvCxnSpPr>
        <p:spPr>
          <a:xfrm>
            <a:off x="7433356" y="3998687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單箭頭接點 43"/>
          <p:cNvCxnSpPr/>
          <p:nvPr/>
        </p:nvCxnSpPr>
        <p:spPr>
          <a:xfrm>
            <a:off x="7017603" y="2967598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橢圓 44"/>
          <p:cNvSpPr/>
          <p:nvPr/>
        </p:nvSpPr>
        <p:spPr>
          <a:xfrm>
            <a:off x="6928394" y="3293829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46" name="群組 45"/>
          <p:cNvGrpSpPr/>
          <p:nvPr/>
        </p:nvGrpSpPr>
        <p:grpSpPr>
          <a:xfrm>
            <a:off x="7793572" y="5359103"/>
            <a:ext cx="360040" cy="364803"/>
            <a:chOff x="6156176" y="3227265"/>
            <a:chExt cx="360040" cy="364803"/>
          </a:xfrm>
        </p:grpSpPr>
        <p:cxnSp>
          <p:nvCxnSpPr>
            <p:cNvPr id="47" name="直線接點 46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直線單箭頭接點 50"/>
          <p:cNvCxnSpPr/>
          <p:nvPr/>
        </p:nvCxnSpPr>
        <p:spPr>
          <a:xfrm>
            <a:off x="7829576" y="5016501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橢圓 51"/>
          <p:cNvSpPr/>
          <p:nvPr/>
        </p:nvSpPr>
        <p:spPr>
          <a:xfrm>
            <a:off x="7324614" y="4311643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53" name="文字方塊 52"/>
          <p:cNvSpPr txBox="1"/>
          <p:nvPr/>
        </p:nvSpPr>
        <p:spPr>
          <a:xfrm>
            <a:off x="5751672" y="2268647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54" name="直線單箭頭接點 53"/>
          <p:cNvCxnSpPr>
            <a:endCxn id="39" idx="2"/>
          </p:cNvCxnSpPr>
          <p:nvPr/>
        </p:nvCxnSpPr>
        <p:spPr>
          <a:xfrm>
            <a:off x="6088640" y="2561701"/>
            <a:ext cx="410375" cy="588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圓角矩形 27">
            <a:hlinkClick r:id="rId4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963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776540" y="110487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輸出鍊結內容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592009" cy="203132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print()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列印堆疊元素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</a:t>
            </a:r>
            <a:r>
              <a:rPr lang="en-US" altLang="zh-TW" dirty="0" err="1"/>
              <a:t>cout</a:t>
            </a:r>
            <a:r>
              <a:rPr lang="en-US" altLang="zh-TW" dirty="0"/>
              <a:t> &lt;&lt; p-&gt;data &lt;&lt; </a:t>
            </a:r>
            <a:r>
              <a:rPr lang="en-US" altLang="zh-TW" dirty="0" err="1"/>
              <a:t>endl</a:t>
            </a:r>
            <a:r>
              <a:rPr lang="en-US" altLang="zh-TW" dirty="0"/>
              <a:t>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866" y="3785122"/>
            <a:ext cx="1362265" cy="1800476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331640" y="2425725"/>
            <a:ext cx="2952328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文字方塊 32"/>
          <p:cNvSpPr txBox="1"/>
          <p:nvPr/>
        </p:nvSpPr>
        <p:spPr>
          <a:xfrm>
            <a:off x="4005461" y="406754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solidFill>
                  <a:srgbClr val="FFFF00"/>
                </a:solidFill>
              </a:rPr>
              <a:t>3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36" name="圓角矩形 35">
            <a:hlinkClick r:id="rId3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588224" y="1934270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橢圓 38"/>
          <p:cNvSpPr/>
          <p:nvPr/>
        </p:nvSpPr>
        <p:spPr>
          <a:xfrm>
            <a:off x="6499015" y="2260501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cxnSp>
        <p:nvCxnSpPr>
          <p:cNvPr id="43" name="直線單箭頭接點 42"/>
          <p:cNvCxnSpPr/>
          <p:nvPr/>
        </p:nvCxnSpPr>
        <p:spPr>
          <a:xfrm>
            <a:off x="7433356" y="3998687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單箭頭接點 43"/>
          <p:cNvCxnSpPr/>
          <p:nvPr/>
        </p:nvCxnSpPr>
        <p:spPr>
          <a:xfrm>
            <a:off x="7017603" y="2967598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橢圓 44"/>
          <p:cNvSpPr/>
          <p:nvPr/>
        </p:nvSpPr>
        <p:spPr>
          <a:xfrm>
            <a:off x="6928394" y="3293829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46" name="群組 45"/>
          <p:cNvGrpSpPr/>
          <p:nvPr/>
        </p:nvGrpSpPr>
        <p:grpSpPr>
          <a:xfrm>
            <a:off x="7793572" y="5359103"/>
            <a:ext cx="360040" cy="364803"/>
            <a:chOff x="6156176" y="3227265"/>
            <a:chExt cx="360040" cy="364803"/>
          </a:xfrm>
        </p:grpSpPr>
        <p:cxnSp>
          <p:nvCxnSpPr>
            <p:cNvPr id="47" name="直線接點 46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直線單箭頭接點 50"/>
          <p:cNvCxnSpPr/>
          <p:nvPr/>
        </p:nvCxnSpPr>
        <p:spPr>
          <a:xfrm>
            <a:off x="7829576" y="5016501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橢圓 51"/>
          <p:cNvSpPr/>
          <p:nvPr/>
        </p:nvSpPr>
        <p:spPr>
          <a:xfrm>
            <a:off x="7324614" y="4311643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53" name="文字方塊 52"/>
          <p:cNvSpPr txBox="1"/>
          <p:nvPr/>
        </p:nvSpPr>
        <p:spPr>
          <a:xfrm>
            <a:off x="5751672" y="2268647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54" name="直線單箭頭接點 53"/>
          <p:cNvCxnSpPr>
            <a:endCxn id="39" idx="2"/>
          </p:cNvCxnSpPr>
          <p:nvPr/>
        </p:nvCxnSpPr>
        <p:spPr>
          <a:xfrm>
            <a:off x="6088640" y="2561701"/>
            <a:ext cx="410375" cy="588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圓角矩形 27">
            <a:hlinkClick r:id="rId4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607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776540" y="110487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輸出鍊結內容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592009" cy="203132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print()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列印堆疊元素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</a:t>
            </a:r>
            <a:r>
              <a:rPr lang="en-US" altLang="zh-TW" dirty="0" err="1"/>
              <a:t>cout</a:t>
            </a:r>
            <a:r>
              <a:rPr lang="en-US" altLang="zh-TW" dirty="0"/>
              <a:t> &lt;&lt; p-&gt;data &lt;&lt; </a:t>
            </a:r>
            <a:r>
              <a:rPr lang="en-US" altLang="zh-TW" dirty="0" err="1"/>
              <a:t>endl</a:t>
            </a:r>
            <a:r>
              <a:rPr lang="en-US" altLang="zh-TW" dirty="0"/>
              <a:t>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866" y="3785122"/>
            <a:ext cx="1362265" cy="1800476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331640" y="2723282"/>
            <a:ext cx="1656184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文字方塊 32"/>
          <p:cNvSpPr txBox="1"/>
          <p:nvPr/>
        </p:nvSpPr>
        <p:spPr>
          <a:xfrm>
            <a:off x="4005461" y="406754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solidFill>
                  <a:srgbClr val="FFFF00"/>
                </a:solidFill>
              </a:rPr>
              <a:t>3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36" name="圓角矩形 35">
            <a:hlinkClick r:id="rId3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588224" y="1934270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橢圓 38"/>
          <p:cNvSpPr/>
          <p:nvPr/>
        </p:nvSpPr>
        <p:spPr>
          <a:xfrm>
            <a:off x="6499015" y="2260501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cxnSp>
        <p:nvCxnSpPr>
          <p:cNvPr id="43" name="直線單箭頭接點 42"/>
          <p:cNvCxnSpPr/>
          <p:nvPr/>
        </p:nvCxnSpPr>
        <p:spPr>
          <a:xfrm>
            <a:off x="7433356" y="3998687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單箭頭接點 43"/>
          <p:cNvCxnSpPr/>
          <p:nvPr/>
        </p:nvCxnSpPr>
        <p:spPr>
          <a:xfrm>
            <a:off x="7017603" y="2967598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橢圓 44"/>
          <p:cNvSpPr/>
          <p:nvPr/>
        </p:nvSpPr>
        <p:spPr>
          <a:xfrm>
            <a:off x="6928394" y="3293829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46" name="群組 45"/>
          <p:cNvGrpSpPr/>
          <p:nvPr/>
        </p:nvGrpSpPr>
        <p:grpSpPr>
          <a:xfrm>
            <a:off x="7793572" y="5359103"/>
            <a:ext cx="360040" cy="364803"/>
            <a:chOff x="6156176" y="3227265"/>
            <a:chExt cx="360040" cy="364803"/>
          </a:xfrm>
        </p:grpSpPr>
        <p:cxnSp>
          <p:nvCxnSpPr>
            <p:cNvPr id="47" name="直線接點 46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直線單箭頭接點 50"/>
          <p:cNvCxnSpPr/>
          <p:nvPr/>
        </p:nvCxnSpPr>
        <p:spPr>
          <a:xfrm>
            <a:off x="7829576" y="5016501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橢圓 51"/>
          <p:cNvSpPr/>
          <p:nvPr/>
        </p:nvSpPr>
        <p:spPr>
          <a:xfrm>
            <a:off x="7324614" y="4311643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53" name="文字方塊 52"/>
          <p:cNvSpPr txBox="1"/>
          <p:nvPr/>
        </p:nvSpPr>
        <p:spPr>
          <a:xfrm>
            <a:off x="6084168" y="327569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54" name="直線單箭頭接點 53"/>
          <p:cNvCxnSpPr/>
          <p:nvPr/>
        </p:nvCxnSpPr>
        <p:spPr>
          <a:xfrm>
            <a:off x="6421136" y="3568746"/>
            <a:ext cx="410375" cy="588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圓角矩形 27">
            <a:hlinkClick r:id="rId4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318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587824" y="1546039"/>
            <a:ext cx="3408112" cy="507831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err="1" smtClean="0"/>
              <a:t>struct</a:t>
            </a:r>
            <a:r>
              <a:rPr lang="en-US" altLang="zh-TW" dirty="0" smtClean="0"/>
              <a:t> Node { </a:t>
            </a:r>
            <a:r>
              <a:rPr lang="en-US" altLang="zh-TW" dirty="0" smtClean="0">
                <a:solidFill>
                  <a:srgbClr val="00B050"/>
                </a:solidFill>
              </a:rPr>
              <a:t>//</a:t>
            </a:r>
            <a:r>
              <a:rPr lang="zh-TW" altLang="en-US" dirty="0" smtClean="0">
                <a:solidFill>
                  <a:srgbClr val="00B050"/>
                </a:solidFill>
              </a:rPr>
              <a:t>節點結構</a:t>
            </a:r>
            <a:endParaRPr lang="en-US" altLang="zh-TW" dirty="0" smtClean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 smtClean="0"/>
              <a:t>		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data;</a:t>
            </a:r>
          </a:p>
          <a:p>
            <a:pPr defTabSz="360000"/>
            <a:r>
              <a:rPr lang="en-US" altLang="zh-TW" dirty="0" smtClean="0"/>
              <a:t>Node *next;</a:t>
            </a:r>
          </a:p>
          <a:p>
            <a:pPr defTabSz="360000"/>
            <a:r>
              <a:rPr lang="en-US" altLang="zh-TW" dirty="0" smtClean="0"/>
              <a:t>};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smtClean="0"/>
              <a:t>class Stack {</a:t>
            </a:r>
            <a:r>
              <a:rPr lang="zh-TW" altLang="en-US" dirty="0" smtClean="0"/>
              <a:t> </a:t>
            </a:r>
            <a:r>
              <a:rPr lang="en-US" altLang="zh-TW" dirty="0" smtClean="0">
                <a:solidFill>
                  <a:srgbClr val="00B050"/>
                </a:solidFill>
              </a:rPr>
              <a:t>//</a:t>
            </a:r>
            <a:r>
              <a:rPr lang="zh-TW" altLang="en-US" dirty="0" smtClean="0">
                <a:solidFill>
                  <a:srgbClr val="00B050"/>
                </a:solidFill>
              </a:rPr>
              <a:t>堆疊物件</a:t>
            </a:r>
            <a:endParaRPr lang="en-US" altLang="zh-TW" dirty="0" smtClean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 smtClean="0">
                <a:solidFill>
                  <a:schemeClr val="accent6">
                    <a:lumMod val="50000"/>
                  </a:schemeClr>
                </a:solidFill>
              </a:rPr>
              <a:t>private:</a:t>
            </a:r>
          </a:p>
          <a:p>
            <a:pPr defTabSz="360000"/>
            <a:r>
              <a:rPr lang="en-US" altLang="zh-TW" dirty="0" smtClean="0"/>
              <a:t>	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number;</a:t>
            </a:r>
            <a:r>
              <a:rPr lang="zh-TW" altLang="en-US" dirty="0" smtClean="0"/>
              <a:t> </a:t>
            </a:r>
            <a:r>
              <a:rPr lang="en-US" altLang="zh-TW" dirty="0" smtClean="0">
                <a:solidFill>
                  <a:srgbClr val="00B050"/>
                </a:solidFill>
              </a:rPr>
              <a:t>//</a:t>
            </a:r>
            <a:r>
              <a:rPr lang="zh-TW" altLang="en-US" dirty="0" smtClean="0">
                <a:solidFill>
                  <a:srgbClr val="00B050"/>
                </a:solidFill>
              </a:rPr>
              <a:t>記錄堆疊數量</a:t>
            </a:r>
            <a:endParaRPr lang="en-US" altLang="zh-TW" dirty="0" smtClean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 smtClean="0"/>
              <a:t>	Node *head;</a:t>
            </a:r>
            <a:r>
              <a:rPr lang="zh-TW" altLang="en-US" dirty="0" smtClean="0"/>
              <a:t> </a:t>
            </a:r>
            <a:r>
              <a:rPr lang="en-US" altLang="zh-TW" dirty="0" smtClean="0">
                <a:solidFill>
                  <a:srgbClr val="00B050"/>
                </a:solidFill>
              </a:rPr>
              <a:t>//</a:t>
            </a:r>
            <a:r>
              <a:rPr lang="zh-TW" altLang="en-US" dirty="0" smtClean="0">
                <a:solidFill>
                  <a:srgbClr val="00B050"/>
                </a:solidFill>
              </a:rPr>
              <a:t>堆疊開頭</a:t>
            </a:r>
            <a:endParaRPr lang="en-US" altLang="zh-TW" dirty="0" smtClean="0">
              <a:solidFill>
                <a:srgbClr val="00B050"/>
              </a:solidFill>
            </a:endParaRP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smtClean="0">
                <a:solidFill>
                  <a:schemeClr val="accent6">
                    <a:lumMod val="50000"/>
                  </a:schemeClr>
                </a:solidFill>
              </a:rPr>
              <a:t>public:</a:t>
            </a:r>
          </a:p>
          <a:p>
            <a:pPr defTabSz="360000"/>
            <a:r>
              <a:rPr lang="en-US" altLang="zh-TW" dirty="0" smtClean="0"/>
              <a:t>	Stack() {</a:t>
            </a:r>
            <a:r>
              <a:rPr lang="zh-TW" altLang="en-US" dirty="0" smtClean="0"/>
              <a:t> </a:t>
            </a:r>
            <a:r>
              <a:rPr lang="en-US" altLang="zh-TW" dirty="0" smtClean="0">
                <a:solidFill>
                  <a:srgbClr val="00B050"/>
                </a:solidFill>
              </a:rPr>
              <a:t>//</a:t>
            </a:r>
            <a:r>
              <a:rPr lang="zh-TW" altLang="en-US" dirty="0" smtClean="0">
                <a:solidFill>
                  <a:srgbClr val="00B050"/>
                </a:solidFill>
              </a:rPr>
              <a:t>建構函數</a:t>
            </a:r>
            <a:endParaRPr lang="en-US" altLang="zh-TW" dirty="0" smtClean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 smtClean="0"/>
              <a:t>		head = NULL;</a:t>
            </a:r>
          </a:p>
          <a:p>
            <a:pPr defTabSz="360000"/>
            <a:r>
              <a:rPr lang="en-US" altLang="zh-TW" dirty="0" smtClean="0"/>
              <a:t>		number = 0;</a:t>
            </a:r>
          </a:p>
          <a:p>
            <a:pPr defTabSz="360000"/>
            <a:r>
              <a:rPr lang="en-US" altLang="zh-TW" dirty="0" smtClean="0"/>
              <a:t>	}</a:t>
            </a:r>
          </a:p>
          <a:p>
            <a:pPr defTabSz="360000"/>
            <a:r>
              <a:rPr lang="en-US" altLang="zh-TW" dirty="0" smtClean="0"/>
              <a:t>	~Stack() {</a:t>
            </a:r>
            <a:r>
              <a:rPr lang="en-US" altLang="zh-TW" dirty="0" smtClean="0">
                <a:solidFill>
                  <a:srgbClr val="00B050"/>
                </a:solidFill>
              </a:rPr>
              <a:t>//</a:t>
            </a:r>
            <a:r>
              <a:rPr lang="zh-TW" altLang="en-US" dirty="0" smtClean="0">
                <a:solidFill>
                  <a:srgbClr val="00B050"/>
                </a:solidFill>
              </a:rPr>
              <a:t>解構函數</a:t>
            </a:r>
            <a:endParaRPr lang="en-US" altLang="zh-TW" dirty="0" smtClean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 smtClean="0"/>
              <a:t>		reset();</a:t>
            </a:r>
          </a:p>
          <a:p>
            <a:pPr defTabSz="360000"/>
            <a:r>
              <a:rPr lang="en-US" altLang="zh-TW" dirty="0" smtClean="0"/>
              <a:t>	}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4572000" y="1559369"/>
            <a:ext cx="3816424" cy="507831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en-US" altLang="zh-TW" dirty="0" smtClean="0"/>
              <a:t>void push(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d) {</a:t>
            </a:r>
            <a:r>
              <a:rPr lang="zh-TW" altLang="en-US" dirty="0" smtClean="0"/>
              <a:t> </a:t>
            </a:r>
            <a:r>
              <a:rPr lang="en-US" altLang="zh-TW" dirty="0" smtClean="0">
                <a:solidFill>
                  <a:srgbClr val="00B050"/>
                </a:solidFill>
              </a:rPr>
              <a:t>//</a:t>
            </a:r>
            <a:r>
              <a:rPr lang="zh-TW" altLang="en-US" dirty="0" smtClean="0">
                <a:solidFill>
                  <a:srgbClr val="00B050"/>
                </a:solidFill>
              </a:rPr>
              <a:t>資料推入函數</a:t>
            </a:r>
            <a:endParaRPr lang="en-US" altLang="zh-TW" dirty="0" smtClean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 smtClean="0"/>
              <a:t>	Node *p;</a:t>
            </a:r>
          </a:p>
          <a:p>
            <a:pPr defTabSz="360000"/>
            <a:r>
              <a:rPr lang="en-US" altLang="zh-TW" dirty="0" smtClean="0"/>
              <a:t>	number++;</a:t>
            </a:r>
          </a:p>
          <a:p>
            <a:pPr defTabSz="360000"/>
            <a:r>
              <a:rPr lang="en-US" altLang="zh-TW" dirty="0" smtClean="0"/>
              <a:t>	p = new Node;</a:t>
            </a:r>
          </a:p>
          <a:p>
            <a:pPr defTabSz="360000"/>
            <a:r>
              <a:rPr lang="en-US" altLang="zh-TW" dirty="0" smtClean="0"/>
              <a:t>	p-&gt;data = d;</a:t>
            </a:r>
          </a:p>
          <a:p>
            <a:pPr defTabSz="360000"/>
            <a:r>
              <a:rPr lang="en-US" altLang="zh-TW" dirty="0" smtClean="0"/>
              <a:t>	p-&gt;next = head;</a:t>
            </a:r>
          </a:p>
          <a:p>
            <a:pPr defTabSz="360000"/>
            <a:r>
              <a:rPr lang="en-US" altLang="zh-TW" dirty="0" smtClean="0"/>
              <a:t>	head = p;</a:t>
            </a:r>
          </a:p>
          <a:p>
            <a:pPr defTabSz="360000"/>
            <a:r>
              <a:rPr lang="en-US" altLang="zh-TW" dirty="0" smtClean="0"/>
              <a:t>}</a:t>
            </a:r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size() {</a:t>
            </a:r>
            <a:r>
              <a:rPr lang="zh-TW" altLang="en-US" dirty="0" smtClean="0"/>
              <a:t> </a:t>
            </a:r>
            <a:r>
              <a:rPr lang="en-US" altLang="zh-TW" dirty="0" smtClean="0">
                <a:solidFill>
                  <a:srgbClr val="00B050"/>
                </a:solidFill>
              </a:rPr>
              <a:t>//</a:t>
            </a:r>
            <a:r>
              <a:rPr lang="zh-TW" altLang="en-US" dirty="0" smtClean="0">
                <a:solidFill>
                  <a:srgbClr val="00B050"/>
                </a:solidFill>
              </a:rPr>
              <a:t>取得目前堆疊元素數量</a:t>
            </a:r>
            <a:endParaRPr lang="en-US" altLang="zh-TW" dirty="0" smtClean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 smtClean="0"/>
              <a:t>	return(number);</a:t>
            </a:r>
          </a:p>
          <a:p>
            <a:pPr defTabSz="360000"/>
            <a:r>
              <a:rPr lang="en-US" altLang="zh-TW" dirty="0" smtClean="0"/>
              <a:t>}</a:t>
            </a:r>
          </a:p>
          <a:p>
            <a:pPr defTabSz="360000"/>
            <a:r>
              <a:rPr lang="en-US" altLang="zh-TW" dirty="0" smtClean="0"/>
              <a:t>void print() { </a:t>
            </a:r>
            <a:r>
              <a:rPr lang="en-US" altLang="zh-TW" dirty="0" smtClean="0">
                <a:solidFill>
                  <a:srgbClr val="00B050"/>
                </a:solidFill>
              </a:rPr>
              <a:t>//</a:t>
            </a:r>
            <a:r>
              <a:rPr lang="zh-TW" altLang="en-US" dirty="0" smtClean="0">
                <a:solidFill>
                  <a:srgbClr val="00B050"/>
                </a:solidFill>
              </a:rPr>
              <a:t>列印堆疊元素</a:t>
            </a:r>
            <a:endParaRPr lang="en-US" altLang="zh-TW" dirty="0" smtClean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 smtClean="0"/>
              <a:t>	Node *p = head;</a:t>
            </a:r>
          </a:p>
          <a:p>
            <a:pPr defTabSz="360000"/>
            <a:r>
              <a:rPr lang="en-US" altLang="zh-TW" dirty="0" smtClean="0"/>
              <a:t>	while (p != NULL) {</a:t>
            </a:r>
          </a:p>
          <a:p>
            <a:pPr defTabSz="360000"/>
            <a:r>
              <a:rPr lang="en-US" altLang="zh-TW" dirty="0" smtClean="0"/>
              <a:t>		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p-&gt;data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</a:p>
          <a:p>
            <a:pPr defTabSz="360000"/>
            <a:r>
              <a:rPr lang="en-US" altLang="zh-TW" dirty="0" smtClean="0"/>
              <a:t>		p = p-&gt;next;</a:t>
            </a:r>
          </a:p>
          <a:p>
            <a:pPr defTabSz="360000"/>
            <a:r>
              <a:rPr lang="en-US" altLang="zh-TW" dirty="0" smtClean="0"/>
              <a:t>	}</a:t>
            </a:r>
          </a:p>
          <a:p>
            <a:pPr defTabSz="360000"/>
            <a:r>
              <a:rPr lang="en-US" altLang="zh-TW" dirty="0" smtClean="0"/>
              <a:t>}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3776540" y="1133453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認識</a:t>
            </a:r>
            <a:r>
              <a:rPr lang="en-US" altLang="zh-TW" dirty="0" smtClean="0"/>
              <a:t>Stack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10" name="圓角矩形 9">
            <a:hlinkClick r:id="rId2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首頁</a:t>
            </a:r>
            <a:endParaRPr lang="zh-TW" altLang="en-US" dirty="0"/>
          </a:p>
        </p:txBody>
      </p:sp>
      <p:sp>
        <p:nvSpPr>
          <p:cNvPr id="11" name="圓角矩形 10"/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474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776540" y="110487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輸出鍊結內容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592009" cy="203132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print()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列印堆疊元素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</a:t>
            </a:r>
            <a:r>
              <a:rPr lang="en-US" altLang="zh-TW" dirty="0" err="1"/>
              <a:t>cout</a:t>
            </a:r>
            <a:r>
              <a:rPr lang="en-US" altLang="zh-TW" dirty="0"/>
              <a:t> &lt;&lt; p-&gt;data &lt;&lt; </a:t>
            </a:r>
            <a:r>
              <a:rPr lang="en-US" altLang="zh-TW" dirty="0" err="1"/>
              <a:t>endl</a:t>
            </a:r>
            <a:r>
              <a:rPr lang="en-US" altLang="zh-TW" dirty="0"/>
              <a:t>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866" y="3785122"/>
            <a:ext cx="1362265" cy="1800476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935476" y="2971301"/>
            <a:ext cx="540180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文字方塊 32"/>
          <p:cNvSpPr txBox="1"/>
          <p:nvPr/>
        </p:nvSpPr>
        <p:spPr>
          <a:xfrm>
            <a:off x="4005461" y="406754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solidFill>
                  <a:srgbClr val="FFFF00"/>
                </a:solidFill>
              </a:rPr>
              <a:t>3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36" name="圓角矩形 35">
            <a:hlinkClick r:id="rId3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588224" y="1934270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橢圓 38"/>
          <p:cNvSpPr/>
          <p:nvPr/>
        </p:nvSpPr>
        <p:spPr>
          <a:xfrm>
            <a:off x="6499015" y="2260501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cxnSp>
        <p:nvCxnSpPr>
          <p:cNvPr id="43" name="直線單箭頭接點 42"/>
          <p:cNvCxnSpPr/>
          <p:nvPr/>
        </p:nvCxnSpPr>
        <p:spPr>
          <a:xfrm>
            <a:off x="7433356" y="3998687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單箭頭接點 43"/>
          <p:cNvCxnSpPr/>
          <p:nvPr/>
        </p:nvCxnSpPr>
        <p:spPr>
          <a:xfrm>
            <a:off x="7017603" y="2967598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橢圓 44"/>
          <p:cNvSpPr/>
          <p:nvPr/>
        </p:nvSpPr>
        <p:spPr>
          <a:xfrm>
            <a:off x="6928394" y="3293829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46" name="群組 45"/>
          <p:cNvGrpSpPr/>
          <p:nvPr/>
        </p:nvGrpSpPr>
        <p:grpSpPr>
          <a:xfrm>
            <a:off x="7793572" y="5359103"/>
            <a:ext cx="360040" cy="364803"/>
            <a:chOff x="6156176" y="3227265"/>
            <a:chExt cx="360040" cy="364803"/>
          </a:xfrm>
        </p:grpSpPr>
        <p:cxnSp>
          <p:nvCxnSpPr>
            <p:cNvPr id="47" name="直線接點 46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直線單箭頭接點 50"/>
          <p:cNvCxnSpPr/>
          <p:nvPr/>
        </p:nvCxnSpPr>
        <p:spPr>
          <a:xfrm>
            <a:off x="7829576" y="5016501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橢圓 51"/>
          <p:cNvSpPr/>
          <p:nvPr/>
        </p:nvSpPr>
        <p:spPr>
          <a:xfrm>
            <a:off x="7324614" y="4311643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53" name="文字方塊 52"/>
          <p:cNvSpPr txBox="1"/>
          <p:nvPr/>
        </p:nvSpPr>
        <p:spPr>
          <a:xfrm>
            <a:off x="6084168" y="327569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54" name="直線單箭頭接點 53"/>
          <p:cNvCxnSpPr/>
          <p:nvPr/>
        </p:nvCxnSpPr>
        <p:spPr>
          <a:xfrm>
            <a:off x="6421136" y="3568746"/>
            <a:ext cx="410375" cy="588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圓角矩形 27">
            <a:hlinkClick r:id="rId4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884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776540" y="110487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輸出鍊結內容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592009" cy="203132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print()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列印堆疊元素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</a:t>
            </a:r>
            <a:r>
              <a:rPr lang="en-US" altLang="zh-TW" dirty="0" err="1"/>
              <a:t>cout</a:t>
            </a:r>
            <a:r>
              <a:rPr lang="en-US" altLang="zh-TW" dirty="0"/>
              <a:t> &lt;&lt; p-&gt;data &lt;&lt; </a:t>
            </a:r>
            <a:r>
              <a:rPr lang="en-US" altLang="zh-TW" dirty="0" err="1"/>
              <a:t>endl</a:t>
            </a:r>
            <a:r>
              <a:rPr lang="en-US" altLang="zh-TW" dirty="0"/>
              <a:t>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866" y="3785122"/>
            <a:ext cx="1362265" cy="1800476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998042" y="2154324"/>
            <a:ext cx="2205806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文字方塊 32"/>
          <p:cNvSpPr txBox="1"/>
          <p:nvPr/>
        </p:nvSpPr>
        <p:spPr>
          <a:xfrm>
            <a:off x="4005461" y="406754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solidFill>
                  <a:srgbClr val="FFFF00"/>
                </a:solidFill>
              </a:rPr>
              <a:t>3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36" name="圓角矩形 35">
            <a:hlinkClick r:id="rId3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588224" y="1934270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橢圓 38"/>
          <p:cNvSpPr/>
          <p:nvPr/>
        </p:nvSpPr>
        <p:spPr>
          <a:xfrm>
            <a:off x="6499015" y="2260501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cxnSp>
        <p:nvCxnSpPr>
          <p:cNvPr id="43" name="直線單箭頭接點 42"/>
          <p:cNvCxnSpPr/>
          <p:nvPr/>
        </p:nvCxnSpPr>
        <p:spPr>
          <a:xfrm>
            <a:off x="7433356" y="3998687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單箭頭接點 43"/>
          <p:cNvCxnSpPr/>
          <p:nvPr/>
        </p:nvCxnSpPr>
        <p:spPr>
          <a:xfrm>
            <a:off x="7017603" y="2967598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橢圓 44"/>
          <p:cNvSpPr/>
          <p:nvPr/>
        </p:nvSpPr>
        <p:spPr>
          <a:xfrm>
            <a:off x="6928394" y="3293829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46" name="群組 45"/>
          <p:cNvGrpSpPr/>
          <p:nvPr/>
        </p:nvGrpSpPr>
        <p:grpSpPr>
          <a:xfrm>
            <a:off x="7793572" y="5359103"/>
            <a:ext cx="360040" cy="364803"/>
            <a:chOff x="6156176" y="3227265"/>
            <a:chExt cx="360040" cy="364803"/>
          </a:xfrm>
        </p:grpSpPr>
        <p:cxnSp>
          <p:nvCxnSpPr>
            <p:cNvPr id="47" name="直線接點 46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直線單箭頭接點 50"/>
          <p:cNvCxnSpPr/>
          <p:nvPr/>
        </p:nvCxnSpPr>
        <p:spPr>
          <a:xfrm>
            <a:off x="7829576" y="5016501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橢圓 51"/>
          <p:cNvSpPr/>
          <p:nvPr/>
        </p:nvSpPr>
        <p:spPr>
          <a:xfrm>
            <a:off x="7324614" y="4311643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53" name="文字方塊 52"/>
          <p:cNvSpPr txBox="1"/>
          <p:nvPr/>
        </p:nvSpPr>
        <p:spPr>
          <a:xfrm>
            <a:off x="6084168" y="327569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54" name="直線單箭頭接點 53"/>
          <p:cNvCxnSpPr/>
          <p:nvPr/>
        </p:nvCxnSpPr>
        <p:spPr>
          <a:xfrm>
            <a:off x="6421136" y="3568746"/>
            <a:ext cx="410375" cy="588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圓角矩形 27">
            <a:hlinkClick r:id="rId4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565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776540" y="110487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輸出鍊結內容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592009" cy="203132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print()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列印堆疊元素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</a:t>
            </a:r>
            <a:r>
              <a:rPr lang="en-US" altLang="zh-TW" dirty="0" err="1"/>
              <a:t>cout</a:t>
            </a:r>
            <a:r>
              <a:rPr lang="en-US" altLang="zh-TW" dirty="0"/>
              <a:t> &lt;&lt; p-&gt;data &lt;&lt; </a:t>
            </a:r>
            <a:r>
              <a:rPr lang="en-US" altLang="zh-TW" dirty="0" err="1"/>
              <a:t>endl</a:t>
            </a:r>
            <a:r>
              <a:rPr lang="en-US" altLang="zh-TW" dirty="0"/>
              <a:t>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866" y="3785122"/>
            <a:ext cx="1362265" cy="1800476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331639" y="2429628"/>
            <a:ext cx="2848193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文字方塊 32"/>
          <p:cNvSpPr txBox="1"/>
          <p:nvPr/>
        </p:nvSpPr>
        <p:spPr>
          <a:xfrm>
            <a:off x="4005461" y="406754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solidFill>
                  <a:srgbClr val="FFFF00"/>
                </a:solidFill>
              </a:rPr>
              <a:t>3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36" name="圓角矩形 35">
            <a:hlinkClick r:id="rId3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588224" y="1934270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橢圓 38"/>
          <p:cNvSpPr/>
          <p:nvPr/>
        </p:nvSpPr>
        <p:spPr>
          <a:xfrm>
            <a:off x="6499015" y="2260501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cxnSp>
        <p:nvCxnSpPr>
          <p:cNvPr id="43" name="直線單箭頭接點 42"/>
          <p:cNvCxnSpPr/>
          <p:nvPr/>
        </p:nvCxnSpPr>
        <p:spPr>
          <a:xfrm>
            <a:off x="7433356" y="3998687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單箭頭接點 43"/>
          <p:cNvCxnSpPr/>
          <p:nvPr/>
        </p:nvCxnSpPr>
        <p:spPr>
          <a:xfrm>
            <a:off x="7017603" y="2967598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橢圓 44"/>
          <p:cNvSpPr/>
          <p:nvPr/>
        </p:nvSpPr>
        <p:spPr>
          <a:xfrm>
            <a:off x="6928394" y="3293829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46" name="群組 45"/>
          <p:cNvGrpSpPr/>
          <p:nvPr/>
        </p:nvGrpSpPr>
        <p:grpSpPr>
          <a:xfrm>
            <a:off x="7793572" y="5359103"/>
            <a:ext cx="360040" cy="364803"/>
            <a:chOff x="6156176" y="3227265"/>
            <a:chExt cx="360040" cy="364803"/>
          </a:xfrm>
        </p:grpSpPr>
        <p:cxnSp>
          <p:nvCxnSpPr>
            <p:cNvPr id="47" name="直線接點 46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直線單箭頭接點 50"/>
          <p:cNvCxnSpPr/>
          <p:nvPr/>
        </p:nvCxnSpPr>
        <p:spPr>
          <a:xfrm>
            <a:off x="7829576" y="5016501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橢圓 51"/>
          <p:cNvSpPr/>
          <p:nvPr/>
        </p:nvSpPr>
        <p:spPr>
          <a:xfrm>
            <a:off x="7324614" y="4311643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53" name="文字方塊 52"/>
          <p:cNvSpPr txBox="1"/>
          <p:nvPr/>
        </p:nvSpPr>
        <p:spPr>
          <a:xfrm>
            <a:off x="6084168" y="327569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54" name="直線單箭頭接點 53"/>
          <p:cNvCxnSpPr/>
          <p:nvPr/>
        </p:nvCxnSpPr>
        <p:spPr>
          <a:xfrm>
            <a:off x="6421136" y="3568746"/>
            <a:ext cx="410375" cy="588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圓角矩形 27">
            <a:hlinkClick r:id="rId4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4013881" y="4447950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rgbClr val="FFFF00"/>
                </a:solidFill>
              </a:rPr>
              <a:t>12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710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776540" y="110487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輸出鍊結內容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592009" cy="203132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print()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列印堆疊元素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</a:t>
            </a:r>
            <a:r>
              <a:rPr lang="en-US" altLang="zh-TW" dirty="0" err="1"/>
              <a:t>cout</a:t>
            </a:r>
            <a:r>
              <a:rPr lang="en-US" altLang="zh-TW" dirty="0"/>
              <a:t> &lt;&lt; p-&gt;data &lt;&lt; </a:t>
            </a:r>
            <a:r>
              <a:rPr lang="en-US" altLang="zh-TW" dirty="0" err="1"/>
              <a:t>endl</a:t>
            </a:r>
            <a:r>
              <a:rPr lang="en-US" altLang="zh-TW" dirty="0"/>
              <a:t>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866" y="3785122"/>
            <a:ext cx="1362265" cy="1800476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331639" y="2713757"/>
            <a:ext cx="1512169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文字方塊 32"/>
          <p:cNvSpPr txBox="1"/>
          <p:nvPr/>
        </p:nvSpPr>
        <p:spPr>
          <a:xfrm>
            <a:off x="4005461" y="406754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solidFill>
                  <a:srgbClr val="FFFF00"/>
                </a:solidFill>
              </a:rPr>
              <a:t>3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36" name="圓角矩形 35">
            <a:hlinkClick r:id="rId3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588224" y="1934270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橢圓 38"/>
          <p:cNvSpPr/>
          <p:nvPr/>
        </p:nvSpPr>
        <p:spPr>
          <a:xfrm>
            <a:off x="6499015" y="2260501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cxnSp>
        <p:nvCxnSpPr>
          <p:cNvPr id="43" name="直線單箭頭接點 42"/>
          <p:cNvCxnSpPr/>
          <p:nvPr/>
        </p:nvCxnSpPr>
        <p:spPr>
          <a:xfrm>
            <a:off x="7433356" y="3998687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單箭頭接點 43"/>
          <p:cNvCxnSpPr/>
          <p:nvPr/>
        </p:nvCxnSpPr>
        <p:spPr>
          <a:xfrm>
            <a:off x="7017603" y="2967598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橢圓 44"/>
          <p:cNvSpPr/>
          <p:nvPr/>
        </p:nvSpPr>
        <p:spPr>
          <a:xfrm>
            <a:off x="6928394" y="3293829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46" name="群組 45"/>
          <p:cNvGrpSpPr/>
          <p:nvPr/>
        </p:nvGrpSpPr>
        <p:grpSpPr>
          <a:xfrm>
            <a:off x="7793572" y="5359103"/>
            <a:ext cx="360040" cy="364803"/>
            <a:chOff x="6156176" y="3227265"/>
            <a:chExt cx="360040" cy="364803"/>
          </a:xfrm>
        </p:grpSpPr>
        <p:cxnSp>
          <p:nvCxnSpPr>
            <p:cNvPr id="47" name="直線接點 46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直線單箭頭接點 50"/>
          <p:cNvCxnSpPr/>
          <p:nvPr/>
        </p:nvCxnSpPr>
        <p:spPr>
          <a:xfrm>
            <a:off x="7829576" y="5016501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橢圓 51"/>
          <p:cNvSpPr/>
          <p:nvPr/>
        </p:nvSpPr>
        <p:spPr>
          <a:xfrm>
            <a:off x="7324614" y="4311643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53" name="文字方塊 52"/>
          <p:cNvSpPr txBox="1"/>
          <p:nvPr/>
        </p:nvSpPr>
        <p:spPr>
          <a:xfrm>
            <a:off x="6547455" y="4296095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54" name="直線單箭頭接點 53"/>
          <p:cNvCxnSpPr/>
          <p:nvPr/>
        </p:nvCxnSpPr>
        <p:spPr>
          <a:xfrm>
            <a:off x="6884423" y="4589149"/>
            <a:ext cx="410375" cy="588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圓角矩形 27">
            <a:hlinkClick r:id="rId4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4013881" y="4447950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rgbClr val="FFFF00"/>
                </a:solidFill>
              </a:rPr>
              <a:t>12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45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776540" y="110487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輸出鍊結內容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592009" cy="203132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print()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列印堆疊元素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</a:t>
            </a:r>
            <a:r>
              <a:rPr lang="en-US" altLang="zh-TW" dirty="0" err="1"/>
              <a:t>cout</a:t>
            </a:r>
            <a:r>
              <a:rPr lang="en-US" altLang="zh-TW" dirty="0"/>
              <a:t> &lt;&lt; p-&gt;data &lt;&lt; </a:t>
            </a:r>
            <a:r>
              <a:rPr lang="en-US" altLang="zh-TW" dirty="0" err="1"/>
              <a:t>endl</a:t>
            </a:r>
            <a:r>
              <a:rPr lang="en-US" altLang="zh-TW" dirty="0"/>
              <a:t>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866" y="3785122"/>
            <a:ext cx="1362265" cy="1800476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900235" y="2978251"/>
            <a:ext cx="575422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文字方塊 32"/>
          <p:cNvSpPr txBox="1"/>
          <p:nvPr/>
        </p:nvSpPr>
        <p:spPr>
          <a:xfrm>
            <a:off x="4005461" y="406754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solidFill>
                  <a:srgbClr val="FFFF00"/>
                </a:solidFill>
              </a:rPr>
              <a:t>3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36" name="圓角矩形 35">
            <a:hlinkClick r:id="rId3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588224" y="1934270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橢圓 38"/>
          <p:cNvSpPr/>
          <p:nvPr/>
        </p:nvSpPr>
        <p:spPr>
          <a:xfrm>
            <a:off x="6499015" y="2260501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cxnSp>
        <p:nvCxnSpPr>
          <p:cNvPr id="43" name="直線單箭頭接點 42"/>
          <p:cNvCxnSpPr/>
          <p:nvPr/>
        </p:nvCxnSpPr>
        <p:spPr>
          <a:xfrm>
            <a:off x="7433356" y="3998687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單箭頭接點 43"/>
          <p:cNvCxnSpPr/>
          <p:nvPr/>
        </p:nvCxnSpPr>
        <p:spPr>
          <a:xfrm>
            <a:off x="7017603" y="2967598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橢圓 44"/>
          <p:cNvSpPr/>
          <p:nvPr/>
        </p:nvSpPr>
        <p:spPr>
          <a:xfrm>
            <a:off x="6928394" y="3293829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46" name="群組 45"/>
          <p:cNvGrpSpPr/>
          <p:nvPr/>
        </p:nvGrpSpPr>
        <p:grpSpPr>
          <a:xfrm>
            <a:off x="7793572" y="5359103"/>
            <a:ext cx="360040" cy="364803"/>
            <a:chOff x="6156176" y="3227265"/>
            <a:chExt cx="360040" cy="364803"/>
          </a:xfrm>
        </p:grpSpPr>
        <p:cxnSp>
          <p:nvCxnSpPr>
            <p:cNvPr id="47" name="直線接點 46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直線單箭頭接點 50"/>
          <p:cNvCxnSpPr/>
          <p:nvPr/>
        </p:nvCxnSpPr>
        <p:spPr>
          <a:xfrm>
            <a:off x="7829576" y="5016501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橢圓 51"/>
          <p:cNvSpPr/>
          <p:nvPr/>
        </p:nvSpPr>
        <p:spPr>
          <a:xfrm>
            <a:off x="7324614" y="4311643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53" name="文字方塊 52"/>
          <p:cNvSpPr txBox="1"/>
          <p:nvPr/>
        </p:nvSpPr>
        <p:spPr>
          <a:xfrm>
            <a:off x="6547455" y="4296095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54" name="直線單箭頭接點 53"/>
          <p:cNvCxnSpPr/>
          <p:nvPr/>
        </p:nvCxnSpPr>
        <p:spPr>
          <a:xfrm>
            <a:off x="6884423" y="4589149"/>
            <a:ext cx="410375" cy="588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圓角矩形 27">
            <a:hlinkClick r:id="rId4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4013881" y="4447950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rgbClr val="FFFF00"/>
                </a:solidFill>
              </a:rPr>
              <a:t>12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024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776540" y="110487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輸出鍊結內容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592009" cy="203132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print()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列印堆疊元素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</a:t>
            </a:r>
            <a:r>
              <a:rPr lang="en-US" altLang="zh-TW" dirty="0" err="1"/>
              <a:t>cout</a:t>
            </a:r>
            <a:r>
              <a:rPr lang="en-US" altLang="zh-TW" dirty="0"/>
              <a:t> &lt;&lt; p-&gt;data &lt;&lt; </a:t>
            </a:r>
            <a:r>
              <a:rPr lang="en-US" altLang="zh-TW" dirty="0" err="1"/>
              <a:t>endl</a:t>
            </a:r>
            <a:r>
              <a:rPr lang="en-US" altLang="zh-TW" dirty="0"/>
              <a:t>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866" y="3785122"/>
            <a:ext cx="1362265" cy="1800476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945381" y="2144799"/>
            <a:ext cx="2412007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文字方塊 32"/>
          <p:cNvSpPr txBox="1"/>
          <p:nvPr/>
        </p:nvSpPr>
        <p:spPr>
          <a:xfrm>
            <a:off x="4005461" y="406754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solidFill>
                  <a:srgbClr val="FFFF00"/>
                </a:solidFill>
              </a:rPr>
              <a:t>3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36" name="圓角矩形 35">
            <a:hlinkClick r:id="rId3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588224" y="1934270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橢圓 38"/>
          <p:cNvSpPr/>
          <p:nvPr/>
        </p:nvSpPr>
        <p:spPr>
          <a:xfrm>
            <a:off x="6499015" y="2260501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cxnSp>
        <p:nvCxnSpPr>
          <p:cNvPr id="43" name="直線單箭頭接點 42"/>
          <p:cNvCxnSpPr/>
          <p:nvPr/>
        </p:nvCxnSpPr>
        <p:spPr>
          <a:xfrm>
            <a:off x="7433356" y="3998687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單箭頭接點 43"/>
          <p:cNvCxnSpPr/>
          <p:nvPr/>
        </p:nvCxnSpPr>
        <p:spPr>
          <a:xfrm>
            <a:off x="7017603" y="2967598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橢圓 44"/>
          <p:cNvSpPr/>
          <p:nvPr/>
        </p:nvSpPr>
        <p:spPr>
          <a:xfrm>
            <a:off x="6928394" y="3293829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46" name="群組 45"/>
          <p:cNvGrpSpPr/>
          <p:nvPr/>
        </p:nvGrpSpPr>
        <p:grpSpPr>
          <a:xfrm>
            <a:off x="7793572" y="5359103"/>
            <a:ext cx="360040" cy="364803"/>
            <a:chOff x="6156176" y="3227265"/>
            <a:chExt cx="360040" cy="364803"/>
          </a:xfrm>
        </p:grpSpPr>
        <p:cxnSp>
          <p:nvCxnSpPr>
            <p:cNvPr id="47" name="直線接點 46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直線單箭頭接點 50"/>
          <p:cNvCxnSpPr/>
          <p:nvPr/>
        </p:nvCxnSpPr>
        <p:spPr>
          <a:xfrm>
            <a:off x="7829576" y="5016501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橢圓 51"/>
          <p:cNvSpPr/>
          <p:nvPr/>
        </p:nvSpPr>
        <p:spPr>
          <a:xfrm>
            <a:off x="7324614" y="4311643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53" name="文字方塊 52"/>
          <p:cNvSpPr txBox="1"/>
          <p:nvPr/>
        </p:nvSpPr>
        <p:spPr>
          <a:xfrm>
            <a:off x="6547455" y="4296095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54" name="直線單箭頭接點 53"/>
          <p:cNvCxnSpPr/>
          <p:nvPr/>
        </p:nvCxnSpPr>
        <p:spPr>
          <a:xfrm>
            <a:off x="6884423" y="4589149"/>
            <a:ext cx="410375" cy="588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圓角矩形 27">
            <a:hlinkClick r:id="rId4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4013881" y="4447950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rgbClr val="FFFF00"/>
                </a:solidFill>
              </a:rPr>
              <a:t>12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42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776540" y="110487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輸出鍊結內容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592009" cy="203132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print()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列印堆疊元素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</a:t>
            </a:r>
            <a:r>
              <a:rPr lang="en-US" altLang="zh-TW" dirty="0" err="1"/>
              <a:t>cout</a:t>
            </a:r>
            <a:r>
              <a:rPr lang="en-US" altLang="zh-TW" dirty="0"/>
              <a:t> &lt;&lt; p-&gt;data &lt;&lt; </a:t>
            </a:r>
            <a:r>
              <a:rPr lang="en-US" altLang="zh-TW" dirty="0" err="1"/>
              <a:t>endl</a:t>
            </a:r>
            <a:r>
              <a:rPr lang="en-US" altLang="zh-TW" dirty="0"/>
              <a:t>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866" y="3785122"/>
            <a:ext cx="1362265" cy="1800476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331640" y="2431318"/>
            <a:ext cx="2848193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文字方塊 32"/>
          <p:cNvSpPr txBox="1"/>
          <p:nvPr/>
        </p:nvSpPr>
        <p:spPr>
          <a:xfrm>
            <a:off x="4005461" y="406754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solidFill>
                  <a:srgbClr val="FFFF00"/>
                </a:solidFill>
              </a:rPr>
              <a:t>3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36" name="圓角矩形 35">
            <a:hlinkClick r:id="rId3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588224" y="1934270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橢圓 38"/>
          <p:cNvSpPr/>
          <p:nvPr/>
        </p:nvSpPr>
        <p:spPr>
          <a:xfrm>
            <a:off x="6499015" y="2260501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cxnSp>
        <p:nvCxnSpPr>
          <p:cNvPr id="43" name="直線單箭頭接點 42"/>
          <p:cNvCxnSpPr/>
          <p:nvPr/>
        </p:nvCxnSpPr>
        <p:spPr>
          <a:xfrm>
            <a:off x="7433356" y="3998687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單箭頭接點 43"/>
          <p:cNvCxnSpPr/>
          <p:nvPr/>
        </p:nvCxnSpPr>
        <p:spPr>
          <a:xfrm>
            <a:off x="7017603" y="2967598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橢圓 44"/>
          <p:cNvSpPr/>
          <p:nvPr/>
        </p:nvSpPr>
        <p:spPr>
          <a:xfrm>
            <a:off x="6928394" y="3293829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46" name="群組 45"/>
          <p:cNvGrpSpPr/>
          <p:nvPr/>
        </p:nvGrpSpPr>
        <p:grpSpPr>
          <a:xfrm>
            <a:off x="7793572" y="5359103"/>
            <a:ext cx="360040" cy="364803"/>
            <a:chOff x="6156176" y="3227265"/>
            <a:chExt cx="360040" cy="364803"/>
          </a:xfrm>
        </p:grpSpPr>
        <p:cxnSp>
          <p:nvCxnSpPr>
            <p:cNvPr id="47" name="直線接點 46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直線單箭頭接點 50"/>
          <p:cNvCxnSpPr/>
          <p:nvPr/>
        </p:nvCxnSpPr>
        <p:spPr>
          <a:xfrm>
            <a:off x="7829576" y="5016501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橢圓 51"/>
          <p:cNvSpPr/>
          <p:nvPr/>
        </p:nvSpPr>
        <p:spPr>
          <a:xfrm>
            <a:off x="7324614" y="4311643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53" name="文字方塊 52"/>
          <p:cNvSpPr txBox="1"/>
          <p:nvPr/>
        </p:nvSpPr>
        <p:spPr>
          <a:xfrm>
            <a:off x="6547455" y="4296095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54" name="直線單箭頭接點 53"/>
          <p:cNvCxnSpPr/>
          <p:nvPr/>
        </p:nvCxnSpPr>
        <p:spPr>
          <a:xfrm>
            <a:off x="6884423" y="4589149"/>
            <a:ext cx="410375" cy="588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圓角矩形 27">
            <a:hlinkClick r:id="rId4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4013881" y="4447950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rgbClr val="FFFF00"/>
                </a:solidFill>
              </a:rPr>
              <a:t>12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4005461" y="4861868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rgbClr val="FFFF00"/>
                </a:solidFill>
              </a:rPr>
              <a:t>5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753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776540" y="110487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輸出鍊結內容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592009" cy="203132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print()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列印堆疊元素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</a:t>
            </a:r>
            <a:r>
              <a:rPr lang="en-US" altLang="zh-TW" dirty="0" err="1"/>
              <a:t>cout</a:t>
            </a:r>
            <a:r>
              <a:rPr lang="en-US" altLang="zh-TW" dirty="0"/>
              <a:t> &lt;&lt; p-&gt;data &lt;&lt; </a:t>
            </a:r>
            <a:r>
              <a:rPr lang="en-US" altLang="zh-TW" dirty="0" err="1"/>
              <a:t>endl</a:t>
            </a:r>
            <a:r>
              <a:rPr lang="en-US" altLang="zh-TW" dirty="0"/>
              <a:t>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866" y="3785122"/>
            <a:ext cx="1362265" cy="1800476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331641" y="2723282"/>
            <a:ext cx="1584176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文字方塊 32"/>
          <p:cNvSpPr txBox="1"/>
          <p:nvPr/>
        </p:nvSpPr>
        <p:spPr>
          <a:xfrm>
            <a:off x="4005461" y="406754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solidFill>
                  <a:srgbClr val="FFFF00"/>
                </a:solidFill>
              </a:rPr>
              <a:t>3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36" name="圓角矩形 35">
            <a:hlinkClick r:id="rId3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588224" y="1934270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橢圓 38"/>
          <p:cNvSpPr/>
          <p:nvPr/>
        </p:nvSpPr>
        <p:spPr>
          <a:xfrm>
            <a:off x="6499015" y="2260501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cxnSp>
        <p:nvCxnSpPr>
          <p:cNvPr id="43" name="直線單箭頭接點 42"/>
          <p:cNvCxnSpPr/>
          <p:nvPr/>
        </p:nvCxnSpPr>
        <p:spPr>
          <a:xfrm>
            <a:off x="7433356" y="3998687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單箭頭接點 43"/>
          <p:cNvCxnSpPr/>
          <p:nvPr/>
        </p:nvCxnSpPr>
        <p:spPr>
          <a:xfrm>
            <a:off x="7017603" y="2967598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橢圓 44"/>
          <p:cNvSpPr/>
          <p:nvPr/>
        </p:nvSpPr>
        <p:spPr>
          <a:xfrm>
            <a:off x="6928394" y="3293829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46" name="群組 45"/>
          <p:cNvGrpSpPr/>
          <p:nvPr/>
        </p:nvGrpSpPr>
        <p:grpSpPr>
          <a:xfrm>
            <a:off x="7793572" y="5359103"/>
            <a:ext cx="360040" cy="364803"/>
            <a:chOff x="6156176" y="3227265"/>
            <a:chExt cx="360040" cy="364803"/>
          </a:xfrm>
        </p:grpSpPr>
        <p:cxnSp>
          <p:nvCxnSpPr>
            <p:cNvPr id="47" name="直線接點 46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直線單箭頭接點 50"/>
          <p:cNvCxnSpPr/>
          <p:nvPr/>
        </p:nvCxnSpPr>
        <p:spPr>
          <a:xfrm>
            <a:off x="7829576" y="5016501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橢圓 51"/>
          <p:cNvSpPr/>
          <p:nvPr/>
        </p:nvSpPr>
        <p:spPr>
          <a:xfrm>
            <a:off x="7324614" y="4311643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53" name="文字方塊 52"/>
          <p:cNvSpPr txBox="1"/>
          <p:nvPr/>
        </p:nvSpPr>
        <p:spPr>
          <a:xfrm>
            <a:off x="7082233" y="4990574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54" name="直線單箭頭接點 53"/>
          <p:cNvCxnSpPr/>
          <p:nvPr/>
        </p:nvCxnSpPr>
        <p:spPr>
          <a:xfrm>
            <a:off x="7419201" y="5283628"/>
            <a:ext cx="410375" cy="588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圓角矩形 27">
            <a:hlinkClick r:id="rId4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4013881" y="4447950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rgbClr val="FFFF00"/>
                </a:solidFill>
              </a:rPr>
              <a:t>12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4005461" y="4861868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rgbClr val="FFFF00"/>
                </a:solidFill>
              </a:rPr>
              <a:t>5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752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776540" y="110487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輸出鍊結內容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592009" cy="203132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print()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列印堆疊元素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</a:t>
            </a:r>
            <a:r>
              <a:rPr lang="en-US" altLang="zh-TW" dirty="0" err="1"/>
              <a:t>cout</a:t>
            </a:r>
            <a:r>
              <a:rPr lang="en-US" altLang="zh-TW" dirty="0"/>
              <a:t> &lt;&lt; p-&gt;data &lt;&lt; </a:t>
            </a:r>
            <a:r>
              <a:rPr lang="en-US" altLang="zh-TW" dirty="0" err="1"/>
              <a:t>endl</a:t>
            </a:r>
            <a:r>
              <a:rPr lang="en-US" altLang="zh-TW" dirty="0"/>
              <a:t>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866" y="3785122"/>
            <a:ext cx="1362265" cy="1800476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971480" y="2972534"/>
            <a:ext cx="504176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文字方塊 32"/>
          <p:cNvSpPr txBox="1"/>
          <p:nvPr/>
        </p:nvSpPr>
        <p:spPr>
          <a:xfrm>
            <a:off x="4005461" y="406754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solidFill>
                  <a:srgbClr val="FFFF00"/>
                </a:solidFill>
              </a:rPr>
              <a:t>3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36" name="圓角矩形 35">
            <a:hlinkClick r:id="rId3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588224" y="1934270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橢圓 38"/>
          <p:cNvSpPr/>
          <p:nvPr/>
        </p:nvSpPr>
        <p:spPr>
          <a:xfrm>
            <a:off x="6499015" y="2260501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cxnSp>
        <p:nvCxnSpPr>
          <p:cNvPr id="43" name="直線單箭頭接點 42"/>
          <p:cNvCxnSpPr/>
          <p:nvPr/>
        </p:nvCxnSpPr>
        <p:spPr>
          <a:xfrm>
            <a:off x="7433356" y="3998687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單箭頭接點 43"/>
          <p:cNvCxnSpPr/>
          <p:nvPr/>
        </p:nvCxnSpPr>
        <p:spPr>
          <a:xfrm>
            <a:off x="7017603" y="2967598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橢圓 44"/>
          <p:cNvSpPr/>
          <p:nvPr/>
        </p:nvSpPr>
        <p:spPr>
          <a:xfrm>
            <a:off x="6928394" y="3293829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46" name="群組 45"/>
          <p:cNvGrpSpPr/>
          <p:nvPr/>
        </p:nvGrpSpPr>
        <p:grpSpPr>
          <a:xfrm>
            <a:off x="7793572" y="5359103"/>
            <a:ext cx="360040" cy="364803"/>
            <a:chOff x="6156176" y="3227265"/>
            <a:chExt cx="360040" cy="364803"/>
          </a:xfrm>
        </p:grpSpPr>
        <p:cxnSp>
          <p:nvCxnSpPr>
            <p:cNvPr id="47" name="直線接點 46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直線單箭頭接點 50"/>
          <p:cNvCxnSpPr/>
          <p:nvPr/>
        </p:nvCxnSpPr>
        <p:spPr>
          <a:xfrm>
            <a:off x="7829576" y="5016501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橢圓 51"/>
          <p:cNvSpPr/>
          <p:nvPr/>
        </p:nvSpPr>
        <p:spPr>
          <a:xfrm>
            <a:off x="7324614" y="4311643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53" name="文字方塊 52"/>
          <p:cNvSpPr txBox="1"/>
          <p:nvPr/>
        </p:nvSpPr>
        <p:spPr>
          <a:xfrm>
            <a:off x="7082233" y="4990574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54" name="直線單箭頭接點 53"/>
          <p:cNvCxnSpPr/>
          <p:nvPr/>
        </p:nvCxnSpPr>
        <p:spPr>
          <a:xfrm>
            <a:off x="7419201" y="5283628"/>
            <a:ext cx="410375" cy="588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圓角矩形 27">
            <a:hlinkClick r:id="rId4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4013881" y="4447950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rgbClr val="FFFF00"/>
                </a:solidFill>
              </a:rPr>
              <a:t>12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4005461" y="4861868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rgbClr val="FFFF00"/>
                </a:solidFill>
              </a:rPr>
              <a:t>5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405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776540" y="110487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輸出鍊結內容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592009" cy="203132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print()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列印堆疊元素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</a:t>
            </a:r>
            <a:r>
              <a:rPr lang="en-US" altLang="zh-TW" dirty="0" err="1"/>
              <a:t>cout</a:t>
            </a:r>
            <a:r>
              <a:rPr lang="en-US" altLang="zh-TW" dirty="0"/>
              <a:t> &lt;&lt; p-&gt;data &lt;&lt; </a:t>
            </a:r>
            <a:r>
              <a:rPr lang="en-US" altLang="zh-TW" dirty="0" err="1"/>
              <a:t>endl</a:t>
            </a:r>
            <a:r>
              <a:rPr lang="en-US" altLang="zh-TW" dirty="0"/>
              <a:t>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866" y="3785122"/>
            <a:ext cx="1362265" cy="1800476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972670" y="2154324"/>
            <a:ext cx="2303185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文字方塊 32"/>
          <p:cNvSpPr txBox="1"/>
          <p:nvPr/>
        </p:nvSpPr>
        <p:spPr>
          <a:xfrm>
            <a:off x="4005461" y="406754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solidFill>
                  <a:srgbClr val="FFFF00"/>
                </a:solidFill>
              </a:rPr>
              <a:t>3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36" name="圓角矩形 35">
            <a:hlinkClick r:id="rId3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588224" y="1934270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橢圓 38"/>
          <p:cNvSpPr/>
          <p:nvPr/>
        </p:nvSpPr>
        <p:spPr>
          <a:xfrm>
            <a:off x="6499015" y="2260501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cxnSp>
        <p:nvCxnSpPr>
          <p:cNvPr id="43" name="直線單箭頭接點 42"/>
          <p:cNvCxnSpPr/>
          <p:nvPr/>
        </p:nvCxnSpPr>
        <p:spPr>
          <a:xfrm>
            <a:off x="7433356" y="3998687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單箭頭接點 43"/>
          <p:cNvCxnSpPr/>
          <p:nvPr/>
        </p:nvCxnSpPr>
        <p:spPr>
          <a:xfrm>
            <a:off x="7017603" y="2967598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橢圓 44"/>
          <p:cNvSpPr/>
          <p:nvPr/>
        </p:nvSpPr>
        <p:spPr>
          <a:xfrm>
            <a:off x="6928394" y="3293829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46" name="群組 45"/>
          <p:cNvGrpSpPr/>
          <p:nvPr/>
        </p:nvGrpSpPr>
        <p:grpSpPr>
          <a:xfrm>
            <a:off x="7793572" y="5359103"/>
            <a:ext cx="360040" cy="364803"/>
            <a:chOff x="6156176" y="3227265"/>
            <a:chExt cx="360040" cy="364803"/>
          </a:xfrm>
        </p:grpSpPr>
        <p:cxnSp>
          <p:nvCxnSpPr>
            <p:cNvPr id="47" name="直線接點 46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直線單箭頭接點 50"/>
          <p:cNvCxnSpPr/>
          <p:nvPr/>
        </p:nvCxnSpPr>
        <p:spPr>
          <a:xfrm>
            <a:off x="7829576" y="5016501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橢圓 51"/>
          <p:cNvSpPr/>
          <p:nvPr/>
        </p:nvSpPr>
        <p:spPr>
          <a:xfrm>
            <a:off x="7324614" y="4311643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53" name="文字方塊 52"/>
          <p:cNvSpPr txBox="1"/>
          <p:nvPr/>
        </p:nvSpPr>
        <p:spPr>
          <a:xfrm>
            <a:off x="7082233" y="4990574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54" name="直線單箭頭接點 53"/>
          <p:cNvCxnSpPr/>
          <p:nvPr/>
        </p:nvCxnSpPr>
        <p:spPr>
          <a:xfrm>
            <a:off x="7419201" y="5283628"/>
            <a:ext cx="410375" cy="588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圓角矩形 27">
            <a:hlinkClick r:id="rId4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4013881" y="4447950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rgbClr val="FFFF00"/>
                </a:solidFill>
              </a:rPr>
              <a:t>12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4005461" y="4861868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rgbClr val="FFFF00"/>
                </a:solidFill>
              </a:rPr>
              <a:t>5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879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587824" y="1546039"/>
            <a:ext cx="3116559" cy="34163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pop() { </a:t>
            </a:r>
            <a:r>
              <a:rPr lang="en-US" altLang="zh-TW" dirty="0" smtClean="0">
                <a:solidFill>
                  <a:srgbClr val="00B050"/>
                </a:solidFill>
              </a:rPr>
              <a:t>//</a:t>
            </a:r>
            <a:r>
              <a:rPr lang="zh-TW" altLang="en-US" dirty="0" smtClean="0">
                <a:solidFill>
                  <a:srgbClr val="00B050"/>
                </a:solidFill>
              </a:rPr>
              <a:t>從堆疊取出資料</a:t>
            </a:r>
            <a:endParaRPr lang="en-US" altLang="zh-TW" dirty="0" smtClean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 smtClean="0"/>
              <a:t>	Node *p;</a:t>
            </a:r>
          </a:p>
          <a:p>
            <a:pPr defTabSz="360000"/>
            <a:r>
              <a:rPr lang="en-US" altLang="zh-TW" dirty="0" smtClean="0"/>
              <a:t>	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d;</a:t>
            </a:r>
          </a:p>
          <a:p>
            <a:pPr defTabSz="360000"/>
            <a:r>
              <a:rPr lang="en-US" altLang="zh-TW" dirty="0" smtClean="0"/>
              <a:t>	if (head == NULL)</a:t>
            </a:r>
          </a:p>
          <a:p>
            <a:pPr defTabSz="360000"/>
            <a:r>
              <a:rPr lang="en-US" altLang="zh-TW" dirty="0" smtClean="0"/>
              <a:t>		return(</a:t>
            </a:r>
            <a:r>
              <a:rPr lang="en-US" altLang="zh-TW" dirty="0" err="1" smtClean="0"/>
              <a:t>noData</a:t>
            </a:r>
            <a:r>
              <a:rPr lang="en-US" altLang="zh-TW" dirty="0" smtClean="0"/>
              <a:t>);</a:t>
            </a:r>
          </a:p>
          <a:p>
            <a:pPr defTabSz="360000"/>
            <a:r>
              <a:rPr lang="en-US" altLang="zh-TW" dirty="0" smtClean="0"/>
              <a:t>	p = head;</a:t>
            </a:r>
          </a:p>
          <a:p>
            <a:pPr defTabSz="360000"/>
            <a:r>
              <a:rPr lang="en-US" altLang="zh-TW" dirty="0" smtClean="0"/>
              <a:t>	head = p-&gt;next;</a:t>
            </a:r>
          </a:p>
          <a:p>
            <a:pPr defTabSz="360000"/>
            <a:r>
              <a:rPr lang="en-US" altLang="zh-TW" dirty="0" smtClean="0"/>
              <a:t>	d = p-&gt;data;</a:t>
            </a:r>
          </a:p>
          <a:p>
            <a:pPr defTabSz="360000"/>
            <a:r>
              <a:rPr lang="en-US" altLang="zh-TW" dirty="0" smtClean="0"/>
              <a:t>	delete(p);</a:t>
            </a:r>
          </a:p>
          <a:p>
            <a:pPr defTabSz="360000"/>
            <a:r>
              <a:rPr lang="en-US" altLang="zh-TW" dirty="0" smtClean="0"/>
              <a:t>	number--;</a:t>
            </a:r>
          </a:p>
          <a:p>
            <a:pPr defTabSz="360000"/>
            <a:r>
              <a:rPr lang="en-US" altLang="zh-TW" dirty="0" smtClean="0"/>
              <a:t>	return(d);</a:t>
            </a:r>
          </a:p>
          <a:p>
            <a:pPr defTabSz="360000"/>
            <a:r>
              <a:rPr lang="en-US" altLang="zh-TW" dirty="0" smtClean="0"/>
              <a:t>}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4355976" y="1519039"/>
            <a:ext cx="4032448" cy="507831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en-US" altLang="zh-TW" dirty="0" smtClean="0"/>
              <a:t>Node *Search(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d) {</a:t>
            </a:r>
            <a:r>
              <a:rPr lang="en-US" altLang="zh-TW" dirty="0" smtClean="0">
                <a:solidFill>
                  <a:srgbClr val="00B050"/>
                </a:solidFill>
              </a:rPr>
              <a:t>//</a:t>
            </a:r>
            <a:r>
              <a:rPr lang="zh-TW" altLang="en-US" dirty="0" smtClean="0">
                <a:solidFill>
                  <a:srgbClr val="00B050"/>
                </a:solidFill>
              </a:rPr>
              <a:t>搜尋堆疊資料</a:t>
            </a:r>
            <a:endParaRPr lang="en-US" altLang="zh-TW" dirty="0" smtClean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 smtClean="0"/>
              <a:t>	Node *p = head;</a:t>
            </a:r>
          </a:p>
          <a:p>
            <a:pPr defTabSz="360000"/>
            <a:r>
              <a:rPr lang="en-US" altLang="zh-TW" dirty="0" smtClean="0"/>
              <a:t>	while (p != NULL) {</a:t>
            </a:r>
          </a:p>
          <a:p>
            <a:pPr defTabSz="360000"/>
            <a:r>
              <a:rPr lang="en-US" altLang="zh-TW" dirty="0" smtClean="0"/>
              <a:t>		if (p-&gt;data == d)</a:t>
            </a:r>
          </a:p>
          <a:p>
            <a:pPr defTabSz="360000"/>
            <a:r>
              <a:rPr lang="en-US" altLang="zh-TW" dirty="0" smtClean="0"/>
              <a:t>			return(p);</a:t>
            </a:r>
          </a:p>
          <a:p>
            <a:pPr defTabSz="360000"/>
            <a:r>
              <a:rPr lang="en-US" altLang="zh-TW" dirty="0" smtClean="0"/>
              <a:t>		p = p-&gt;next;</a:t>
            </a:r>
          </a:p>
          <a:p>
            <a:pPr defTabSz="360000"/>
            <a:r>
              <a:rPr lang="en-US" altLang="zh-TW" dirty="0" smtClean="0"/>
              <a:t>	}</a:t>
            </a:r>
          </a:p>
          <a:p>
            <a:pPr defTabSz="360000"/>
            <a:r>
              <a:rPr lang="en-US" altLang="zh-TW" dirty="0" smtClean="0"/>
              <a:t>	return(NULL);</a:t>
            </a:r>
          </a:p>
          <a:p>
            <a:pPr defTabSz="360000"/>
            <a:r>
              <a:rPr lang="en-US" altLang="zh-TW" dirty="0" smtClean="0"/>
              <a:t>}</a:t>
            </a:r>
          </a:p>
          <a:p>
            <a:pPr defTabSz="360000"/>
            <a:r>
              <a:rPr lang="en-US" altLang="zh-TW" dirty="0" smtClean="0"/>
              <a:t>void reset() {</a:t>
            </a:r>
            <a:r>
              <a:rPr lang="en-US" altLang="zh-TW" dirty="0" smtClean="0">
                <a:solidFill>
                  <a:srgbClr val="00B050"/>
                </a:solidFill>
              </a:rPr>
              <a:t>//</a:t>
            </a:r>
            <a:r>
              <a:rPr lang="zh-TW" altLang="en-US" dirty="0" smtClean="0">
                <a:solidFill>
                  <a:srgbClr val="00B050"/>
                </a:solidFill>
              </a:rPr>
              <a:t>清除所有資料</a:t>
            </a:r>
            <a:r>
              <a:rPr lang="zh-TW" altLang="en-US" dirty="0" smtClean="0"/>
              <a:t> </a:t>
            </a:r>
          </a:p>
          <a:p>
            <a:pPr defTabSz="360000"/>
            <a:r>
              <a:rPr lang="zh-TW" altLang="en-US" dirty="0" smtClean="0"/>
              <a:t>	</a:t>
            </a:r>
            <a:r>
              <a:rPr lang="en-US" altLang="zh-TW" dirty="0" smtClean="0"/>
              <a:t>Node *p;</a:t>
            </a:r>
          </a:p>
          <a:p>
            <a:pPr defTabSz="360000"/>
            <a:r>
              <a:rPr lang="en-US" altLang="zh-TW" dirty="0" smtClean="0"/>
              <a:t>	number = 0;</a:t>
            </a:r>
          </a:p>
          <a:p>
            <a:pPr defTabSz="360000"/>
            <a:r>
              <a:rPr lang="en-US" altLang="zh-TW" dirty="0" smtClean="0"/>
              <a:t>	while (head != NULL) {</a:t>
            </a:r>
          </a:p>
          <a:p>
            <a:pPr defTabSz="360000"/>
            <a:r>
              <a:rPr lang="en-US" altLang="zh-TW" dirty="0" smtClean="0"/>
              <a:t>		p=head;</a:t>
            </a:r>
          </a:p>
          <a:p>
            <a:pPr defTabSz="360000"/>
            <a:r>
              <a:rPr lang="en-US" altLang="zh-TW" dirty="0" smtClean="0"/>
              <a:t>		head = head-&gt;next;</a:t>
            </a:r>
          </a:p>
          <a:p>
            <a:pPr defTabSz="360000"/>
            <a:r>
              <a:rPr lang="en-US" altLang="zh-TW" dirty="0" smtClean="0"/>
              <a:t>		delete(p);</a:t>
            </a:r>
          </a:p>
          <a:p>
            <a:pPr defTabSz="360000"/>
            <a:r>
              <a:rPr lang="en-US" altLang="zh-TW" dirty="0" smtClean="0"/>
              <a:t>	}</a:t>
            </a:r>
          </a:p>
          <a:p>
            <a:pPr defTabSz="360000"/>
            <a:r>
              <a:rPr lang="en-US" altLang="zh-TW" dirty="0" smtClean="0"/>
              <a:t>}};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3776540" y="1133453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認識</a:t>
            </a:r>
            <a:r>
              <a:rPr lang="en-US" altLang="zh-TW" dirty="0" smtClean="0"/>
              <a:t>Stack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9" name="圓角矩形 8">
            <a:hlinkClick r:id="rId2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10" name="圓角矩形 9">
            <a:hlinkClick r:id="rId3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536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776540" y="110487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輸出鍊結內容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592009" cy="203132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print()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列印堆疊元素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</a:t>
            </a:r>
            <a:r>
              <a:rPr lang="en-US" altLang="zh-TW" dirty="0" err="1"/>
              <a:t>cout</a:t>
            </a:r>
            <a:r>
              <a:rPr lang="en-US" altLang="zh-TW" dirty="0"/>
              <a:t> &lt;&lt; p-&gt;data &lt;&lt; </a:t>
            </a:r>
            <a:r>
              <a:rPr lang="en-US" altLang="zh-TW" dirty="0" err="1"/>
              <a:t>endl</a:t>
            </a:r>
            <a:r>
              <a:rPr lang="en-US" altLang="zh-TW" dirty="0"/>
              <a:t>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866" y="3785122"/>
            <a:ext cx="1362265" cy="1800476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587105" y="3265651"/>
            <a:ext cx="456503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文字方塊 32"/>
          <p:cNvSpPr txBox="1"/>
          <p:nvPr/>
        </p:nvSpPr>
        <p:spPr>
          <a:xfrm>
            <a:off x="4005461" y="406754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solidFill>
                  <a:srgbClr val="FFFF00"/>
                </a:solidFill>
              </a:rPr>
              <a:t>3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588224" y="1934270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橢圓 38"/>
          <p:cNvSpPr/>
          <p:nvPr/>
        </p:nvSpPr>
        <p:spPr>
          <a:xfrm>
            <a:off x="6499015" y="2260501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cxnSp>
        <p:nvCxnSpPr>
          <p:cNvPr id="43" name="直線單箭頭接點 42"/>
          <p:cNvCxnSpPr/>
          <p:nvPr/>
        </p:nvCxnSpPr>
        <p:spPr>
          <a:xfrm>
            <a:off x="7433356" y="3998687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單箭頭接點 43"/>
          <p:cNvCxnSpPr/>
          <p:nvPr/>
        </p:nvCxnSpPr>
        <p:spPr>
          <a:xfrm>
            <a:off x="7017603" y="2967598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橢圓 44"/>
          <p:cNvSpPr/>
          <p:nvPr/>
        </p:nvSpPr>
        <p:spPr>
          <a:xfrm>
            <a:off x="6928394" y="3293829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46" name="群組 45"/>
          <p:cNvGrpSpPr/>
          <p:nvPr/>
        </p:nvGrpSpPr>
        <p:grpSpPr>
          <a:xfrm>
            <a:off x="7793572" y="5359103"/>
            <a:ext cx="360040" cy="364803"/>
            <a:chOff x="6156176" y="3227265"/>
            <a:chExt cx="360040" cy="364803"/>
          </a:xfrm>
        </p:grpSpPr>
        <p:cxnSp>
          <p:nvCxnSpPr>
            <p:cNvPr id="47" name="直線接點 46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直線單箭頭接點 50"/>
          <p:cNvCxnSpPr/>
          <p:nvPr/>
        </p:nvCxnSpPr>
        <p:spPr>
          <a:xfrm>
            <a:off x="7829576" y="5016501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橢圓 51"/>
          <p:cNvSpPr/>
          <p:nvPr/>
        </p:nvSpPr>
        <p:spPr>
          <a:xfrm>
            <a:off x="7324614" y="4311643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53" name="文字方塊 52"/>
          <p:cNvSpPr txBox="1"/>
          <p:nvPr/>
        </p:nvSpPr>
        <p:spPr>
          <a:xfrm>
            <a:off x="7082233" y="4990574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54" name="直線單箭頭接點 53"/>
          <p:cNvCxnSpPr/>
          <p:nvPr/>
        </p:nvCxnSpPr>
        <p:spPr>
          <a:xfrm>
            <a:off x="7419201" y="5283628"/>
            <a:ext cx="410375" cy="588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圓角矩形 27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4013881" y="4447950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rgbClr val="FFFF00"/>
                </a:solidFill>
              </a:rPr>
              <a:t>12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4005461" y="4861868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rgbClr val="FFFF00"/>
                </a:solidFill>
              </a:rPr>
              <a:t>5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31" name="圓角矩形 30">
            <a:hlinkClick r:id="rId4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首</a:t>
            </a:r>
            <a:r>
              <a:rPr lang="zh-TW" altLang="en-US" dirty="0" smtClean="0"/>
              <a:t>頁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582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563888" y="1104878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/>
              <a:t>push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640612" cy="424731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/>
              <a:t>Stack x</a:t>
            </a:r>
            <a:r>
              <a:rPr lang="en-US" altLang="zh-TW" dirty="0" smtClean="0"/>
              <a:t>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(5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(12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(3</a:t>
            </a:r>
            <a:r>
              <a:rPr lang="en-US" altLang="zh-TW" dirty="0"/>
              <a:t>);</a:t>
            </a:r>
          </a:p>
          <a:p>
            <a:pPr defTabSz="360000"/>
            <a:endParaRPr lang="en-US" altLang="zh-TW" dirty="0" smtClean="0"/>
          </a:p>
          <a:p>
            <a:pPr defTabSz="360000"/>
            <a:endParaRPr lang="en-US" altLang="zh-TW" dirty="0"/>
          </a:p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push(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zh-TW" altLang="en-US" dirty="0"/>
              <a:t>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資料推入函數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number++;</a:t>
            </a:r>
          </a:p>
          <a:p>
            <a:pPr defTabSz="360000"/>
            <a:r>
              <a:rPr lang="en-US" altLang="zh-TW" dirty="0"/>
              <a:t>	p = new Node;</a:t>
            </a:r>
          </a:p>
          <a:p>
            <a:pPr defTabSz="360000"/>
            <a:r>
              <a:rPr lang="en-US" altLang="zh-TW" dirty="0"/>
              <a:t>	p-&gt;data = d;</a:t>
            </a:r>
          </a:p>
          <a:p>
            <a:pPr defTabSz="360000"/>
            <a:r>
              <a:rPr lang="en-US" altLang="zh-TW" dirty="0"/>
              <a:t>	p-&gt;next = head;</a:t>
            </a:r>
          </a:p>
          <a:p>
            <a:pPr defTabSz="360000"/>
            <a:r>
              <a:rPr lang="en-US" altLang="zh-TW" dirty="0"/>
              <a:t>	head = p;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602361" y="1589209"/>
            <a:ext cx="1089319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0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2" name="圓角矩形 31">
            <a:hlinkClick r:id="rId2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首頁</a:t>
            </a:r>
            <a:endParaRPr lang="zh-TW" altLang="en-US" dirty="0"/>
          </a:p>
        </p:txBody>
      </p:sp>
      <p:sp>
        <p:nvSpPr>
          <p:cNvPr id="34" name="圓角矩形 33">
            <a:hlinkClick r:id="rId3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60" name="直線單箭頭接點 59"/>
          <p:cNvCxnSpPr/>
          <p:nvPr/>
        </p:nvCxnSpPr>
        <p:spPr>
          <a:xfrm>
            <a:off x="6588224" y="1934270"/>
            <a:ext cx="1285232" cy="142272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群組 60"/>
          <p:cNvGrpSpPr/>
          <p:nvPr/>
        </p:nvGrpSpPr>
        <p:grpSpPr>
          <a:xfrm>
            <a:off x="7693436" y="3342417"/>
            <a:ext cx="360040" cy="364803"/>
            <a:chOff x="6156176" y="3227265"/>
            <a:chExt cx="360040" cy="364803"/>
          </a:xfrm>
        </p:grpSpPr>
        <p:cxnSp>
          <p:nvCxnSpPr>
            <p:cNvPr id="62" name="直線接點 61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接點 6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31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123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563888" y="1104878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/>
              <a:t>push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640612" cy="424731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/>
              <a:t>Stack x</a:t>
            </a:r>
            <a:r>
              <a:rPr lang="en-US" altLang="zh-TW" dirty="0" smtClean="0"/>
              <a:t>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(5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(12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(3</a:t>
            </a:r>
            <a:r>
              <a:rPr lang="en-US" altLang="zh-TW" dirty="0"/>
              <a:t>);</a:t>
            </a:r>
          </a:p>
          <a:p>
            <a:pPr defTabSz="360000"/>
            <a:endParaRPr lang="en-US" altLang="zh-TW" dirty="0" smtClean="0"/>
          </a:p>
          <a:p>
            <a:pPr defTabSz="360000"/>
            <a:endParaRPr lang="en-US" altLang="zh-TW" dirty="0"/>
          </a:p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push(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zh-TW" altLang="en-US" dirty="0"/>
              <a:t>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資料推入函數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number++;</a:t>
            </a:r>
          </a:p>
          <a:p>
            <a:pPr defTabSz="360000"/>
            <a:r>
              <a:rPr lang="en-US" altLang="zh-TW" dirty="0"/>
              <a:t>	p = new Node;</a:t>
            </a:r>
          </a:p>
          <a:p>
            <a:pPr defTabSz="360000"/>
            <a:r>
              <a:rPr lang="en-US" altLang="zh-TW" dirty="0"/>
              <a:t>	p-&gt;data = d;</a:t>
            </a:r>
          </a:p>
          <a:p>
            <a:pPr defTabSz="360000"/>
            <a:r>
              <a:rPr lang="en-US" altLang="zh-TW" dirty="0"/>
              <a:t>	p-&gt;next = head;</a:t>
            </a:r>
          </a:p>
          <a:p>
            <a:pPr defTabSz="360000"/>
            <a:r>
              <a:rPr lang="en-US" altLang="zh-TW" dirty="0"/>
              <a:t>	head = p;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602361" y="2151906"/>
            <a:ext cx="1233335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0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0" name="圓角矩形 19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cxnSp>
        <p:nvCxnSpPr>
          <p:cNvPr id="27" name="直線單箭頭接點 26"/>
          <p:cNvCxnSpPr/>
          <p:nvPr/>
        </p:nvCxnSpPr>
        <p:spPr>
          <a:xfrm>
            <a:off x="6588224" y="1934270"/>
            <a:ext cx="1285232" cy="142272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群組 27"/>
          <p:cNvGrpSpPr/>
          <p:nvPr/>
        </p:nvGrpSpPr>
        <p:grpSpPr>
          <a:xfrm>
            <a:off x="7693436" y="3342417"/>
            <a:ext cx="360040" cy="364803"/>
            <a:chOff x="6156176" y="3227265"/>
            <a:chExt cx="360040" cy="364803"/>
          </a:xfrm>
        </p:grpSpPr>
        <p:cxnSp>
          <p:nvCxnSpPr>
            <p:cNvPr id="29" name="直線接點 28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32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405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563888" y="1104878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/>
              <a:t>push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640612" cy="424731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/>
              <a:t>Stack x</a:t>
            </a:r>
            <a:r>
              <a:rPr lang="en-US" altLang="zh-TW" dirty="0" smtClean="0"/>
              <a:t>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(5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(12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(3</a:t>
            </a:r>
            <a:r>
              <a:rPr lang="en-US" altLang="zh-TW" dirty="0"/>
              <a:t>);</a:t>
            </a:r>
          </a:p>
          <a:p>
            <a:pPr defTabSz="360000"/>
            <a:endParaRPr lang="en-US" altLang="zh-TW" dirty="0" smtClean="0"/>
          </a:p>
          <a:p>
            <a:pPr defTabSz="360000"/>
            <a:endParaRPr lang="en-US" altLang="zh-TW" dirty="0"/>
          </a:p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push(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zh-TW" altLang="en-US" dirty="0"/>
              <a:t>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資料推入函數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number++;</a:t>
            </a:r>
          </a:p>
          <a:p>
            <a:pPr defTabSz="360000"/>
            <a:r>
              <a:rPr lang="en-US" altLang="zh-TW" dirty="0"/>
              <a:t>	p = new Node;</a:t>
            </a:r>
          </a:p>
          <a:p>
            <a:pPr defTabSz="360000"/>
            <a:r>
              <a:rPr lang="en-US" altLang="zh-TW" dirty="0"/>
              <a:t>	p-&gt;data = d;</a:t>
            </a:r>
          </a:p>
          <a:p>
            <a:pPr defTabSz="360000"/>
            <a:r>
              <a:rPr lang="en-US" altLang="zh-TW" dirty="0"/>
              <a:t>	p-&gt;next = head;</a:t>
            </a:r>
          </a:p>
          <a:p>
            <a:pPr defTabSz="360000"/>
            <a:r>
              <a:rPr lang="en-US" altLang="zh-TW" dirty="0"/>
              <a:t>	head = p;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71600" y="3793435"/>
            <a:ext cx="1233335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0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0" name="圓角矩形 19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977424" y="2284635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= 5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918006" y="2457035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30" name="直線單箭頭接點 29"/>
          <p:cNvCxnSpPr/>
          <p:nvPr/>
        </p:nvCxnSpPr>
        <p:spPr>
          <a:xfrm>
            <a:off x="6229380" y="2799552"/>
            <a:ext cx="358844" cy="26883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/>
          <p:nvPr/>
        </p:nvCxnSpPr>
        <p:spPr>
          <a:xfrm>
            <a:off x="6588224" y="1934270"/>
            <a:ext cx="1285232" cy="142272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群組 31"/>
          <p:cNvGrpSpPr/>
          <p:nvPr/>
        </p:nvGrpSpPr>
        <p:grpSpPr>
          <a:xfrm>
            <a:off x="7693436" y="3342417"/>
            <a:ext cx="360040" cy="364803"/>
            <a:chOff x="6156176" y="3227265"/>
            <a:chExt cx="360040" cy="364803"/>
          </a:xfrm>
        </p:grpSpPr>
        <p:cxnSp>
          <p:nvCxnSpPr>
            <p:cNvPr id="33" name="直線接點 32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33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893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563888" y="1104878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/>
              <a:t>push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640612" cy="424731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/>
              <a:t>Stack x</a:t>
            </a:r>
            <a:r>
              <a:rPr lang="en-US" altLang="zh-TW" dirty="0" smtClean="0"/>
              <a:t>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(5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(12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(3</a:t>
            </a:r>
            <a:r>
              <a:rPr lang="en-US" altLang="zh-TW" dirty="0"/>
              <a:t>);</a:t>
            </a:r>
          </a:p>
          <a:p>
            <a:pPr defTabSz="360000"/>
            <a:endParaRPr lang="en-US" altLang="zh-TW" dirty="0" smtClean="0"/>
          </a:p>
          <a:p>
            <a:pPr defTabSz="360000"/>
            <a:endParaRPr lang="en-US" altLang="zh-TW" dirty="0"/>
          </a:p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push(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zh-TW" altLang="en-US" dirty="0"/>
              <a:t>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資料推入函數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number++;</a:t>
            </a:r>
          </a:p>
          <a:p>
            <a:pPr defTabSz="360000"/>
            <a:r>
              <a:rPr lang="en-US" altLang="zh-TW" dirty="0"/>
              <a:t>	p = new Node;</a:t>
            </a:r>
          </a:p>
          <a:p>
            <a:pPr defTabSz="360000"/>
            <a:r>
              <a:rPr lang="en-US" altLang="zh-TW" dirty="0"/>
              <a:t>	p-&gt;data = d;</a:t>
            </a:r>
          </a:p>
          <a:p>
            <a:pPr defTabSz="360000"/>
            <a:r>
              <a:rPr lang="en-US" altLang="zh-TW" dirty="0"/>
              <a:t>	p-&gt;next = head;</a:t>
            </a:r>
          </a:p>
          <a:p>
            <a:pPr defTabSz="360000"/>
            <a:r>
              <a:rPr lang="en-US" altLang="zh-TW" dirty="0"/>
              <a:t>	head = p;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71600" y="4062859"/>
            <a:ext cx="1436530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</a:t>
            </a:r>
            <a:r>
              <a:rPr lang="en-US" altLang="zh-TW" dirty="0" smtClean="0">
                <a:solidFill>
                  <a:srgbClr val="FF0000"/>
                </a:solidFill>
              </a:rPr>
              <a:t>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0" name="圓角矩形 19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977424" y="2284635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= 5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918006" y="2457035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30" name="直線單箭頭接點 29"/>
          <p:cNvCxnSpPr/>
          <p:nvPr/>
        </p:nvCxnSpPr>
        <p:spPr>
          <a:xfrm>
            <a:off x="6229380" y="2799552"/>
            <a:ext cx="358844" cy="26883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/>
          <p:nvPr/>
        </p:nvCxnSpPr>
        <p:spPr>
          <a:xfrm>
            <a:off x="6588224" y="1934270"/>
            <a:ext cx="1285232" cy="142272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群組 31"/>
          <p:cNvGrpSpPr/>
          <p:nvPr/>
        </p:nvGrpSpPr>
        <p:grpSpPr>
          <a:xfrm>
            <a:off x="7693436" y="3342417"/>
            <a:ext cx="360040" cy="364803"/>
            <a:chOff x="6156176" y="3227265"/>
            <a:chExt cx="360040" cy="364803"/>
          </a:xfrm>
        </p:grpSpPr>
        <p:cxnSp>
          <p:nvCxnSpPr>
            <p:cNvPr id="33" name="直線接點 32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34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038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563888" y="1104878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/>
              <a:t>push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640612" cy="424731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/>
              <a:t>Stack x</a:t>
            </a:r>
            <a:r>
              <a:rPr lang="en-US" altLang="zh-TW" dirty="0" smtClean="0"/>
              <a:t>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(5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(12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(3</a:t>
            </a:r>
            <a:r>
              <a:rPr lang="en-US" altLang="zh-TW" dirty="0"/>
              <a:t>);</a:t>
            </a:r>
          </a:p>
          <a:p>
            <a:pPr defTabSz="360000"/>
            <a:endParaRPr lang="en-US" altLang="zh-TW" dirty="0" smtClean="0"/>
          </a:p>
          <a:p>
            <a:pPr defTabSz="360000"/>
            <a:endParaRPr lang="en-US" altLang="zh-TW" dirty="0"/>
          </a:p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push(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zh-TW" altLang="en-US" dirty="0"/>
              <a:t>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資料推入函數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number++;</a:t>
            </a:r>
          </a:p>
          <a:p>
            <a:pPr defTabSz="360000"/>
            <a:r>
              <a:rPr lang="en-US" altLang="zh-TW" dirty="0"/>
              <a:t>	p = new Node;</a:t>
            </a:r>
          </a:p>
          <a:p>
            <a:pPr defTabSz="360000"/>
            <a:r>
              <a:rPr lang="en-US" altLang="zh-TW" dirty="0"/>
              <a:t>	p-&gt;data = d;</a:t>
            </a:r>
          </a:p>
          <a:p>
            <a:pPr defTabSz="360000"/>
            <a:r>
              <a:rPr lang="en-US" altLang="zh-TW" dirty="0"/>
              <a:t>	p-&gt;next = head;</a:t>
            </a:r>
          </a:p>
          <a:p>
            <a:pPr defTabSz="360000"/>
            <a:r>
              <a:rPr lang="en-US" altLang="zh-TW" dirty="0"/>
              <a:t>	head = p;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71600" y="4350891"/>
            <a:ext cx="1656184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1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0" name="圓角矩形 19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977424" y="2284635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= 5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918006" y="2457035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30" name="直線單箭頭接點 29"/>
          <p:cNvCxnSpPr/>
          <p:nvPr/>
        </p:nvCxnSpPr>
        <p:spPr>
          <a:xfrm>
            <a:off x="6229380" y="2799552"/>
            <a:ext cx="358844" cy="26883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/>
          <p:nvPr/>
        </p:nvCxnSpPr>
        <p:spPr>
          <a:xfrm>
            <a:off x="6943587" y="3701810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橢圓 31"/>
          <p:cNvSpPr/>
          <p:nvPr/>
        </p:nvSpPr>
        <p:spPr>
          <a:xfrm>
            <a:off x="6438625" y="2996952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3" name="直線單箭頭接點 32"/>
          <p:cNvCxnSpPr/>
          <p:nvPr/>
        </p:nvCxnSpPr>
        <p:spPr>
          <a:xfrm>
            <a:off x="6588224" y="1934270"/>
            <a:ext cx="1285232" cy="142272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群組 35"/>
          <p:cNvGrpSpPr/>
          <p:nvPr/>
        </p:nvGrpSpPr>
        <p:grpSpPr>
          <a:xfrm>
            <a:off x="7693436" y="3342417"/>
            <a:ext cx="360040" cy="364803"/>
            <a:chOff x="6156176" y="3227265"/>
            <a:chExt cx="360040" cy="364803"/>
          </a:xfrm>
        </p:grpSpPr>
        <p:cxnSp>
          <p:nvCxnSpPr>
            <p:cNvPr id="38" name="直線接點 37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35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475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563888" y="1104878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/>
              <a:t>push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640612" cy="424731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/>
              <a:t>Stack x</a:t>
            </a:r>
            <a:r>
              <a:rPr lang="en-US" altLang="zh-TW" dirty="0" smtClean="0"/>
              <a:t>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(5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(12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(3</a:t>
            </a:r>
            <a:r>
              <a:rPr lang="en-US" altLang="zh-TW" dirty="0"/>
              <a:t>);</a:t>
            </a:r>
          </a:p>
          <a:p>
            <a:pPr defTabSz="360000"/>
            <a:endParaRPr lang="en-US" altLang="zh-TW" dirty="0" smtClean="0"/>
          </a:p>
          <a:p>
            <a:pPr defTabSz="360000"/>
            <a:endParaRPr lang="en-US" altLang="zh-TW" dirty="0"/>
          </a:p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push(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zh-TW" altLang="en-US" dirty="0"/>
              <a:t>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資料推入函數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number++;</a:t>
            </a:r>
          </a:p>
          <a:p>
            <a:pPr defTabSz="360000"/>
            <a:r>
              <a:rPr lang="en-US" altLang="zh-TW" dirty="0"/>
              <a:t>	p = new Node;</a:t>
            </a:r>
          </a:p>
          <a:p>
            <a:pPr defTabSz="360000"/>
            <a:r>
              <a:rPr lang="en-US" altLang="zh-TW" dirty="0"/>
              <a:t>	p-&gt;data = d;</a:t>
            </a:r>
          </a:p>
          <a:p>
            <a:pPr defTabSz="360000"/>
            <a:r>
              <a:rPr lang="en-US" altLang="zh-TW" dirty="0"/>
              <a:t>	p-&gt;next = head;</a:t>
            </a:r>
          </a:p>
          <a:p>
            <a:pPr defTabSz="360000"/>
            <a:r>
              <a:rPr lang="en-US" altLang="zh-TW" dirty="0"/>
              <a:t>	head = p;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71600" y="4624065"/>
            <a:ext cx="1656184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1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0" name="圓角矩形 19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977424" y="2284635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= 5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918006" y="2457035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30" name="直線單箭頭接點 29"/>
          <p:cNvCxnSpPr/>
          <p:nvPr/>
        </p:nvCxnSpPr>
        <p:spPr>
          <a:xfrm>
            <a:off x="6229380" y="2799552"/>
            <a:ext cx="358844" cy="26883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/>
          <p:nvPr/>
        </p:nvCxnSpPr>
        <p:spPr>
          <a:xfrm>
            <a:off x="6943587" y="3701810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橢圓 31"/>
          <p:cNvSpPr/>
          <p:nvPr/>
        </p:nvSpPr>
        <p:spPr>
          <a:xfrm>
            <a:off x="6438625" y="2996952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3" name="直線單箭頭接點 32"/>
          <p:cNvCxnSpPr/>
          <p:nvPr/>
        </p:nvCxnSpPr>
        <p:spPr>
          <a:xfrm>
            <a:off x="6588224" y="1934270"/>
            <a:ext cx="1285232" cy="142272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群組 35"/>
          <p:cNvGrpSpPr/>
          <p:nvPr/>
        </p:nvGrpSpPr>
        <p:grpSpPr>
          <a:xfrm>
            <a:off x="7693436" y="3342417"/>
            <a:ext cx="360040" cy="364803"/>
            <a:chOff x="6156176" y="3227265"/>
            <a:chExt cx="360040" cy="364803"/>
          </a:xfrm>
        </p:grpSpPr>
        <p:cxnSp>
          <p:nvCxnSpPr>
            <p:cNvPr id="38" name="直線接點 37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36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696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563888" y="1104878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/>
              <a:t>push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640612" cy="424731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/>
              <a:t>Stack x</a:t>
            </a:r>
            <a:r>
              <a:rPr lang="en-US" altLang="zh-TW" dirty="0" smtClean="0"/>
              <a:t>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(5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(12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(3</a:t>
            </a:r>
            <a:r>
              <a:rPr lang="en-US" altLang="zh-TW" dirty="0"/>
              <a:t>);</a:t>
            </a:r>
          </a:p>
          <a:p>
            <a:pPr defTabSz="360000"/>
            <a:endParaRPr lang="en-US" altLang="zh-TW" dirty="0" smtClean="0"/>
          </a:p>
          <a:p>
            <a:pPr defTabSz="360000"/>
            <a:endParaRPr lang="en-US" altLang="zh-TW" dirty="0"/>
          </a:p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push(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zh-TW" altLang="en-US" dirty="0"/>
              <a:t>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資料推入函數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number++;</a:t>
            </a:r>
          </a:p>
          <a:p>
            <a:pPr defTabSz="360000"/>
            <a:r>
              <a:rPr lang="en-US" altLang="zh-TW" dirty="0"/>
              <a:t>	p = new Node;</a:t>
            </a:r>
          </a:p>
          <a:p>
            <a:pPr defTabSz="360000"/>
            <a:r>
              <a:rPr lang="en-US" altLang="zh-TW" dirty="0"/>
              <a:t>	p-&gt;data = d;</a:t>
            </a:r>
          </a:p>
          <a:p>
            <a:pPr defTabSz="360000"/>
            <a:r>
              <a:rPr lang="en-US" altLang="zh-TW" dirty="0"/>
              <a:t>	p-&gt;next = head;</a:t>
            </a:r>
          </a:p>
          <a:p>
            <a:pPr defTabSz="360000"/>
            <a:r>
              <a:rPr lang="en-US" altLang="zh-TW" dirty="0"/>
              <a:t>	head = p;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71600" y="4897735"/>
            <a:ext cx="1944216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1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0" name="圓角矩形 19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977424" y="2284635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= 5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918006" y="2457035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24" name="直線單箭頭接點 23"/>
          <p:cNvCxnSpPr/>
          <p:nvPr/>
        </p:nvCxnSpPr>
        <p:spPr>
          <a:xfrm>
            <a:off x="6588224" y="1934270"/>
            <a:ext cx="1285232" cy="142272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群組 24"/>
          <p:cNvGrpSpPr/>
          <p:nvPr/>
        </p:nvGrpSpPr>
        <p:grpSpPr>
          <a:xfrm>
            <a:off x="7693436" y="3342417"/>
            <a:ext cx="360040" cy="364803"/>
            <a:chOff x="6156176" y="3227265"/>
            <a:chExt cx="360040" cy="364803"/>
          </a:xfrm>
        </p:grpSpPr>
        <p:cxnSp>
          <p:nvCxnSpPr>
            <p:cNvPr id="26" name="直線接點 25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直線單箭頭接點 29"/>
          <p:cNvCxnSpPr/>
          <p:nvPr/>
        </p:nvCxnSpPr>
        <p:spPr>
          <a:xfrm>
            <a:off x="6229380" y="2799552"/>
            <a:ext cx="358844" cy="26883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/>
          <p:nvPr/>
        </p:nvCxnSpPr>
        <p:spPr>
          <a:xfrm flipV="1">
            <a:off x="7262844" y="3319585"/>
            <a:ext cx="430592" cy="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橢圓 31"/>
          <p:cNvSpPr/>
          <p:nvPr/>
        </p:nvSpPr>
        <p:spPr>
          <a:xfrm>
            <a:off x="6438625" y="2996952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37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249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563888" y="1104878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/>
              <a:t>push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640612" cy="424731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/>
              <a:t>Stack x</a:t>
            </a:r>
            <a:r>
              <a:rPr lang="en-US" altLang="zh-TW" dirty="0" smtClean="0"/>
              <a:t>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(5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(12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(3</a:t>
            </a:r>
            <a:r>
              <a:rPr lang="en-US" altLang="zh-TW" dirty="0"/>
              <a:t>);</a:t>
            </a:r>
          </a:p>
          <a:p>
            <a:pPr defTabSz="360000"/>
            <a:endParaRPr lang="en-US" altLang="zh-TW" dirty="0" smtClean="0"/>
          </a:p>
          <a:p>
            <a:pPr defTabSz="360000"/>
            <a:endParaRPr lang="en-US" altLang="zh-TW" dirty="0"/>
          </a:p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push(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zh-TW" altLang="en-US" dirty="0"/>
              <a:t>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資料推入函數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number++;</a:t>
            </a:r>
          </a:p>
          <a:p>
            <a:pPr defTabSz="360000"/>
            <a:r>
              <a:rPr lang="en-US" altLang="zh-TW" dirty="0"/>
              <a:t>	p = new Node;</a:t>
            </a:r>
          </a:p>
          <a:p>
            <a:pPr defTabSz="360000"/>
            <a:r>
              <a:rPr lang="en-US" altLang="zh-TW" dirty="0"/>
              <a:t>	p-&gt;data = d;</a:t>
            </a:r>
          </a:p>
          <a:p>
            <a:pPr defTabSz="360000"/>
            <a:r>
              <a:rPr lang="en-US" altLang="zh-TW" dirty="0"/>
              <a:t>	p-&gt;next = head;</a:t>
            </a:r>
          </a:p>
          <a:p>
            <a:pPr defTabSz="360000"/>
            <a:r>
              <a:rPr lang="en-US" altLang="zh-TW" dirty="0"/>
              <a:t>	head = p;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71600" y="5171554"/>
            <a:ext cx="1224136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1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0" name="圓角矩形 19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977424" y="2284635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= 5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918006" y="2457035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24" name="直線單箭頭接點 23"/>
          <p:cNvCxnSpPr>
            <a:endCxn id="32" idx="0"/>
          </p:cNvCxnSpPr>
          <p:nvPr/>
        </p:nvCxnSpPr>
        <p:spPr>
          <a:xfrm>
            <a:off x="6588224" y="1934270"/>
            <a:ext cx="249698" cy="10626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群組 24"/>
          <p:cNvGrpSpPr/>
          <p:nvPr/>
        </p:nvGrpSpPr>
        <p:grpSpPr>
          <a:xfrm>
            <a:off x="7693436" y="3342417"/>
            <a:ext cx="360040" cy="364803"/>
            <a:chOff x="6156176" y="3227265"/>
            <a:chExt cx="360040" cy="364803"/>
          </a:xfrm>
        </p:grpSpPr>
        <p:cxnSp>
          <p:nvCxnSpPr>
            <p:cNvPr id="26" name="直線接點 25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直線單箭頭接點 29"/>
          <p:cNvCxnSpPr/>
          <p:nvPr/>
        </p:nvCxnSpPr>
        <p:spPr>
          <a:xfrm>
            <a:off x="6229380" y="2799552"/>
            <a:ext cx="358844" cy="26883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/>
          <p:nvPr/>
        </p:nvCxnSpPr>
        <p:spPr>
          <a:xfrm flipV="1">
            <a:off x="7262844" y="3319585"/>
            <a:ext cx="610612" cy="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橢圓 31"/>
          <p:cNvSpPr/>
          <p:nvPr/>
        </p:nvSpPr>
        <p:spPr>
          <a:xfrm>
            <a:off x="6438625" y="2996952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38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10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563888" y="1104878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/>
              <a:t>push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640612" cy="424731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/>
              <a:t>Stack x</a:t>
            </a:r>
            <a:r>
              <a:rPr lang="en-US" altLang="zh-TW" dirty="0" smtClean="0"/>
              <a:t>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(5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(12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(3</a:t>
            </a:r>
            <a:r>
              <a:rPr lang="en-US" altLang="zh-TW" dirty="0"/>
              <a:t>);</a:t>
            </a:r>
          </a:p>
          <a:p>
            <a:pPr defTabSz="360000"/>
            <a:endParaRPr lang="en-US" altLang="zh-TW" dirty="0" smtClean="0"/>
          </a:p>
          <a:p>
            <a:pPr defTabSz="360000"/>
            <a:endParaRPr lang="en-US" altLang="zh-TW" dirty="0"/>
          </a:p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push(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zh-TW" altLang="en-US" dirty="0"/>
              <a:t>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資料推入函數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number++;</a:t>
            </a:r>
          </a:p>
          <a:p>
            <a:pPr defTabSz="360000"/>
            <a:r>
              <a:rPr lang="en-US" altLang="zh-TW" dirty="0"/>
              <a:t>	p = new Node;</a:t>
            </a:r>
          </a:p>
          <a:p>
            <a:pPr defTabSz="360000"/>
            <a:r>
              <a:rPr lang="en-US" altLang="zh-TW" dirty="0"/>
              <a:t>	p-&gt;data = d;</a:t>
            </a:r>
          </a:p>
          <a:p>
            <a:pPr defTabSz="360000"/>
            <a:r>
              <a:rPr lang="en-US" altLang="zh-TW" dirty="0"/>
              <a:t>	p-&gt;next = head;</a:t>
            </a:r>
          </a:p>
          <a:p>
            <a:pPr defTabSz="360000"/>
            <a:r>
              <a:rPr lang="en-US" altLang="zh-TW" dirty="0"/>
              <a:t>	head = p;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587824" y="5445224"/>
            <a:ext cx="455784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1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0" name="圓角矩形 19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977424" y="2284635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= 5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916809" y="2030353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24" name="直線單箭頭接點 23"/>
          <p:cNvCxnSpPr/>
          <p:nvPr/>
        </p:nvCxnSpPr>
        <p:spPr>
          <a:xfrm>
            <a:off x="6671286" y="1902316"/>
            <a:ext cx="124849" cy="28432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群組 24"/>
          <p:cNvGrpSpPr/>
          <p:nvPr/>
        </p:nvGrpSpPr>
        <p:grpSpPr>
          <a:xfrm>
            <a:off x="7358796" y="3304894"/>
            <a:ext cx="360040" cy="364803"/>
            <a:chOff x="6156176" y="3227265"/>
            <a:chExt cx="360040" cy="364803"/>
          </a:xfrm>
        </p:grpSpPr>
        <p:cxnSp>
          <p:nvCxnSpPr>
            <p:cNvPr id="26" name="直線接點 25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直線單箭頭接點 29"/>
          <p:cNvCxnSpPr/>
          <p:nvPr/>
        </p:nvCxnSpPr>
        <p:spPr>
          <a:xfrm>
            <a:off x="6228183" y="2372870"/>
            <a:ext cx="358844" cy="9643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/>
          <p:nvPr/>
        </p:nvCxnSpPr>
        <p:spPr>
          <a:xfrm>
            <a:off x="7217001" y="2923584"/>
            <a:ext cx="283591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橢圓 31"/>
          <p:cNvSpPr/>
          <p:nvPr/>
        </p:nvSpPr>
        <p:spPr>
          <a:xfrm>
            <a:off x="6588571" y="218664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39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580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776540" y="1133453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認識</a:t>
            </a:r>
            <a:r>
              <a:rPr lang="en-US" altLang="zh-TW" dirty="0" smtClean="0"/>
              <a:t>Stack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229217" cy="3139321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Stack x;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main() {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d;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(5);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(3);</a:t>
            </a:r>
          </a:p>
          <a:p>
            <a:pPr defTabSz="360000"/>
            <a:r>
              <a:rPr lang="en-US" altLang="zh-TW" dirty="0" smtClean="0"/>
              <a:t>	d=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</a:t>
            </a:r>
            <a:r>
              <a:rPr lang="en-US" altLang="zh-TW" dirty="0" err="1" smtClean="0"/>
              <a:t>x.size</a:t>
            </a:r>
            <a:r>
              <a:rPr lang="en-US" altLang="zh-TW" dirty="0" smtClean="0"/>
              <a:t>()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</a:p>
          <a:p>
            <a:pPr defTabSz="360000"/>
            <a:r>
              <a:rPr lang="en-US" altLang="zh-TW" dirty="0"/>
              <a:t>}</a:t>
            </a:r>
            <a:endParaRPr lang="en-US" altLang="zh-TW" dirty="0" smtClean="0"/>
          </a:p>
        </p:txBody>
      </p:sp>
      <p:sp>
        <p:nvSpPr>
          <p:cNvPr id="10" name="文字方塊 9"/>
          <p:cNvSpPr txBox="1"/>
          <p:nvPr/>
        </p:nvSpPr>
        <p:spPr>
          <a:xfrm>
            <a:off x="2546705" y="1546039"/>
            <a:ext cx="2241319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Stack() {</a:t>
            </a:r>
            <a:r>
              <a:rPr lang="zh-TW" altLang="en-US" dirty="0" smtClean="0"/>
              <a:t> </a:t>
            </a:r>
            <a:r>
              <a:rPr lang="en-US" altLang="zh-TW" dirty="0" smtClean="0">
                <a:solidFill>
                  <a:srgbClr val="00B050"/>
                </a:solidFill>
              </a:rPr>
              <a:t>//</a:t>
            </a:r>
            <a:r>
              <a:rPr lang="zh-TW" altLang="en-US" dirty="0" smtClean="0">
                <a:solidFill>
                  <a:srgbClr val="00B050"/>
                </a:solidFill>
              </a:rPr>
              <a:t>建構函數</a:t>
            </a:r>
            <a:endParaRPr lang="en-US" altLang="zh-TW" dirty="0" smtClean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 smtClean="0"/>
              <a:t>	head = NULL;</a:t>
            </a:r>
          </a:p>
          <a:p>
            <a:pPr defTabSz="360000"/>
            <a:r>
              <a:rPr lang="en-US" altLang="zh-TW" dirty="0" smtClean="0"/>
              <a:t>	number = 0;</a:t>
            </a:r>
          </a:p>
          <a:p>
            <a:pPr defTabSz="360000"/>
            <a:r>
              <a:rPr lang="en-US" altLang="zh-TW" dirty="0" smtClean="0"/>
              <a:t>}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866" y="3785122"/>
            <a:ext cx="1362265" cy="1800476"/>
          </a:xfrm>
          <a:prstGeom prst="rect">
            <a:avLst/>
          </a:prstGeom>
        </p:spPr>
      </p:pic>
      <p:sp>
        <p:nvSpPr>
          <p:cNvPr id="13" name="圓角矩形 12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14" name="圓角矩形 13">
            <a:hlinkClick r:id="rId4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594262" y="1546039"/>
            <a:ext cx="1080000" cy="370793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015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563888" y="1104878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/>
              <a:t>push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640612" cy="424731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/>
              <a:t>Stack x</a:t>
            </a:r>
            <a:r>
              <a:rPr lang="en-US" altLang="zh-TW" dirty="0" smtClean="0"/>
              <a:t>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(5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(12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(3</a:t>
            </a:r>
            <a:r>
              <a:rPr lang="en-US" altLang="zh-TW" dirty="0"/>
              <a:t>);</a:t>
            </a:r>
          </a:p>
          <a:p>
            <a:pPr defTabSz="360000"/>
            <a:endParaRPr lang="en-US" altLang="zh-TW" dirty="0" smtClean="0"/>
          </a:p>
          <a:p>
            <a:pPr defTabSz="360000"/>
            <a:endParaRPr lang="en-US" altLang="zh-TW" dirty="0"/>
          </a:p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push(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zh-TW" altLang="en-US" dirty="0"/>
              <a:t>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資料推入函數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number++;</a:t>
            </a:r>
          </a:p>
          <a:p>
            <a:pPr defTabSz="360000"/>
            <a:r>
              <a:rPr lang="en-US" altLang="zh-TW" dirty="0"/>
              <a:t>	p = new Node;</a:t>
            </a:r>
          </a:p>
          <a:p>
            <a:pPr defTabSz="360000"/>
            <a:r>
              <a:rPr lang="en-US" altLang="zh-TW" dirty="0"/>
              <a:t>	p-&gt;data = d;</a:t>
            </a:r>
          </a:p>
          <a:p>
            <a:pPr defTabSz="360000"/>
            <a:r>
              <a:rPr lang="en-US" altLang="zh-TW" dirty="0"/>
              <a:t>	p-&gt;next = head;</a:t>
            </a:r>
          </a:p>
          <a:p>
            <a:pPr defTabSz="360000"/>
            <a:r>
              <a:rPr lang="en-US" altLang="zh-TW" dirty="0"/>
              <a:t>	head = p;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616892" y="2431201"/>
            <a:ext cx="1362819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1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0" name="圓角矩形 19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cxnSp>
        <p:nvCxnSpPr>
          <p:cNvPr id="24" name="直線單箭頭接點 23"/>
          <p:cNvCxnSpPr/>
          <p:nvPr/>
        </p:nvCxnSpPr>
        <p:spPr>
          <a:xfrm>
            <a:off x="6671286" y="1902316"/>
            <a:ext cx="124849" cy="28432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橢圓 31"/>
          <p:cNvSpPr/>
          <p:nvPr/>
        </p:nvSpPr>
        <p:spPr>
          <a:xfrm>
            <a:off x="6588571" y="218664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grpSp>
        <p:nvGrpSpPr>
          <p:cNvPr id="33" name="群組 32"/>
          <p:cNvGrpSpPr/>
          <p:nvPr/>
        </p:nvGrpSpPr>
        <p:grpSpPr>
          <a:xfrm>
            <a:off x="7358796" y="3304894"/>
            <a:ext cx="360040" cy="364803"/>
            <a:chOff x="6156176" y="3227265"/>
            <a:chExt cx="360040" cy="364803"/>
          </a:xfrm>
        </p:grpSpPr>
        <p:cxnSp>
          <p:nvCxnSpPr>
            <p:cNvPr id="36" name="直線接點 35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直線單箭頭接點 43"/>
          <p:cNvCxnSpPr/>
          <p:nvPr/>
        </p:nvCxnSpPr>
        <p:spPr>
          <a:xfrm>
            <a:off x="7217001" y="2923584"/>
            <a:ext cx="283591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40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620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563888" y="1104878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/>
              <a:t>push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640612" cy="424731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/>
              <a:t>Stack x</a:t>
            </a:r>
            <a:r>
              <a:rPr lang="en-US" altLang="zh-TW" dirty="0" smtClean="0"/>
              <a:t>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(5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(12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(3</a:t>
            </a:r>
            <a:r>
              <a:rPr lang="en-US" altLang="zh-TW" dirty="0"/>
              <a:t>);</a:t>
            </a:r>
          </a:p>
          <a:p>
            <a:pPr defTabSz="360000"/>
            <a:endParaRPr lang="en-US" altLang="zh-TW" dirty="0" smtClean="0"/>
          </a:p>
          <a:p>
            <a:pPr defTabSz="360000"/>
            <a:endParaRPr lang="en-US" altLang="zh-TW" dirty="0"/>
          </a:p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push(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zh-TW" altLang="en-US" dirty="0"/>
              <a:t>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資料推入函數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number++;</a:t>
            </a:r>
          </a:p>
          <a:p>
            <a:pPr defTabSz="360000"/>
            <a:r>
              <a:rPr lang="en-US" altLang="zh-TW" dirty="0"/>
              <a:t>	p = new Node;</a:t>
            </a:r>
          </a:p>
          <a:p>
            <a:pPr defTabSz="360000"/>
            <a:r>
              <a:rPr lang="en-US" altLang="zh-TW" dirty="0"/>
              <a:t>	p-&gt;data = d;</a:t>
            </a:r>
          </a:p>
          <a:p>
            <a:pPr defTabSz="360000"/>
            <a:r>
              <a:rPr lang="en-US" altLang="zh-TW" dirty="0"/>
              <a:t>	p-&gt;next = head;</a:t>
            </a:r>
          </a:p>
          <a:p>
            <a:pPr defTabSz="360000"/>
            <a:r>
              <a:rPr lang="en-US" altLang="zh-TW" dirty="0"/>
              <a:t>	head = p;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76933" y="3780109"/>
            <a:ext cx="1362819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1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0" name="圓角矩形 19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977424" y="2284635"/>
            <a:ext cx="848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= 12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915612" y="310417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24" name="直線單箭頭接點 23"/>
          <p:cNvCxnSpPr/>
          <p:nvPr/>
        </p:nvCxnSpPr>
        <p:spPr>
          <a:xfrm>
            <a:off x="6671286" y="1902316"/>
            <a:ext cx="124849" cy="28432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單箭頭接點 29"/>
          <p:cNvCxnSpPr/>
          <p:nvPr/>
        </p:nvCxnSpPr>
        <p:spPr>
          <a:xfrm>
            <a:off x="6164495" y="3394182"/>
            <a:ext cx="273208" cy="38592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橢圓 31"/>
          <p:cNvSpPr/>
          <p:nvPr/>
        </p:nvSpPr>
        <p:spPr>
          <a:xfrm>
            <a:off x="6588571" y="218664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grpSp>
        <p:nvGrpSpPr>
          <p:cNvPr id="33" name="群組 32"/>
          <p:cNvGrpSpPr/>
          <p:nvPr/>
        </p:nvGrpSpPr>
        <p:grpSpPr>
          <a:xfrm>
            <a:off x="7358796" y="3304894"/>
            <a:ext cx="360040" cy="364803"/>
            <a:chOff x="6156176" y="3227265"/>
            <a:chExt cx="360040" cy="364803"/>
          </a:xfrm>
        </p:grpSpPr>
        <p:cxnSp>
          <p:nvCxnSpPr>
            <p:cNvPr id="36" name="直線接點 35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直線單箭頭接點 43"/>
          <p:cNvCxnSpPr/>
          <p:nvPr/>
        </p:nvCxnSpPr>
        <p:spPr>
          <a:xfrm>
            <a:off x="7217001" y="2923584"/>
            <a:ext cx="283591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41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847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563888" y="1104878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/>
              <a:t>push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640612" cy="424731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/>
              <a:t>Stack x</a:t>
            </a:r>
            <a:r>
              <a:rPr lang="en-US" altLang="zh-TW" dirty="0" smtClean="0"/>
              <a:t>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(5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(12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(3</a:t>
            </a:r>
            <a:r>
              <a:rPr lang="en-US" altLang="zh-TW" dirty="0"/>
              <a:t>);</a:t>
            </a:r>
          </a:p>
          <a:p>
            <a:pPr defTabSz="360000"/>
            <a:endParaRPr lang="en-US" altLang="zh-TW" dirty="0" smtClean="0"/>
          </a:p>
          <a:p>
            <a:pPr defTabSz="360000"/>
            <a:endParaRPr lang="en-US" altLang="zh-TW" dirty="0"/>
          </a:p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push(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zh-TW" altLang="en-US" dirty="0"/>
              <a:t>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資料推入函數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number++;</a:t>
            </a:r>
          </a:p>
          <a:p>
            <a:pPr defTabSz="360000"/>
            <a:r>
              <a:rPr lang="en-US" altLang="zh-TW" dirty="0"/>
              <a:t>	p = new Node;</a:t>
            </a:r>
          </a:p>
          <a:p>
            <a:pPr defTabSz="360000"/>
            <a:r>
              <a:rPr lang="en-US" altLang="zh-TW" dirty="0"/>
              <a:t>	p-&gt;data = d;</a:t>
            </a:r>
          </a:p>
          <a:p>
            <a:pPr defTabSz="360000"/>
            <a:r>
              <a:rPr lang="en-US" altLang="zh-TW" dirty="0"/>
              <a:t>	p-&gt;next = head;</a:t>
            </a:r>
          </a:p>
          <a:p>
            <a:pPr defTabSz="360000"/>
            <a:r>
              <a:rPr lang="en-US" altLang="zh-TW" dirty="0"/>
              <a:t>	head = p;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71600" y="4058796"/>
            <a:ext cx="1362819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</a:t>
            </a:r>
            <a:r>
              <a:rPr lang="en-US" altLang="zh-TW" dirty="0">
                <a:solidFill>
                  <a:srgbClr val="FF0000"/>
                </a:solidFill>
              </a:rPr>
              <a:t>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0" name="圓角矩形 19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977424" y="2284635"/>
            <a:ext cx="848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= 12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915612" y="310417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24" name="直線單箭頭接點 23"/>
          <p:cNvCxnSpPr/>
          <p:nvPr/>
        </p:nvCxnSpPr>
        <p:spPr>
          <a:xfrm>
            <a:off x="6671286" y="1902316"/>
            <a:ext cx="124849" cy="28432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單箭頭接點 29"/>
          <p:cNvCxnSpPr/>
          <p:nvPr/>
        </p:nvCxnSpPr>
        <p:spPr>
          <a:xfrm>
            <a:off x="6164495" y="3394182"/>
            <a:ext cx="273208" cy="38592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橢圓 31"/>
          <p:cNvSpPr/>
          <p:nvPr/>
        </p:nvSpPr>
        <p:spPr>
          <a:xfrm>
            <a:off x="6588571" y="218664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grpSp>
        <p:nvGrpSpPr>
          <p:cNvPr id="33" name="群組 32"/>
          <p:cNvGrpSpPr/>
          <p:nvPr/>
        </p:nvGrpSpPr>
        <p:grpSpPr>
          <a:xfrm>
            <a:off x="7358796" y="3304894"/>
            <a:ext cx="360040" cy="364803"/>
            <a:chOff x="6156176" y="3227265"/>
            <a:chExt cx="360040" cy="364803"/>
          </a:xfrm>
        </p:grpSpPr>
        <p:cxnSp>
          <p:nvCxnSpPr>
            <p:cNvPr id="36" name="直線接點 35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直線單箭頭接點 43"/>
          <p:cNvCxnSpPr/>
          <p:nvPr/>
        </p:nvCxnSpPr>
        <p:spPr>
          <a:xfrm>
            <a:off x="7217001" y="2923584"/>
            <a:ext cx="283591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42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276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563888" y="1104878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/>
              <a:t>push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640612" cy="424731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/>
              <a:t>Stack x</a:t>
            </a:r>
            <a:r>
              <a:rPr lang="en-US" altLang="zh-TW" dirty="0" smtClean="0"/>
              <a:t>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(5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(12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(3</a:t>
            </a:r>
            <a:r>
              <a:rPr lang="en-US" altLang="zh-TW" dirty="0"/>
              <a:t>);</a:t>
            </a:r>
          </a:p>
          <a:p>
            <a:pPr defTabSz="360000"/>
            <a:endParaRPr lang="en-US" altLang="zh-TW" dirty="0" smtClean="0"/>
          </a:p>
          <a:p>
            <a:pPr defTabSz="360000"/>
            <a:endParaRPr lang="en-US" altLang="zh-TW" dirty="0"/>
          </a:p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push(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zh-TW" altLang="en-US" dirty="0"/>
              <a:t>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資料推入函數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number++;</a:t>
            </a:r>
          </a:p>
          <a:p>
            <a:pPr defTabSz="360000"/>
            <a:r>
              <a:rPr lang="en-US" altLang="zh-TW" dirty="0"/>
              <a:t>	p = new Node;</a:t>
            </a:r>
          </a:p>
          <a:p>
            <a:pPr defTabSz="360000"/>
            <a:r>
              <a:rPr lang="en-US" altLang="zh-TW" dirty="0"/>
              <a:t>	p-&gt;data = d;</a:t>
            </a:r>
          </a:p>
          <a:p>
            <a:pPr defTabSz="360000"/>
            <a:r>
              <a:rPr lang="en-US" altLang="zh-TW" dirty="0"/>
              <a:t>	p-&gt;next = head;</a:t>
            </a:r>
          </a:p>
          <a:p>
            <a:pPr defTabSz="360000"/>
            <a:r>
              <a:rPr lang="en-US" altLang="zh-TW" dirty="0"/>
              <a:t>	head = p;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71600" y="4341366"/>
            <a:ext cx="1728192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</a:t>
            </a:r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0" name="圓角矩形 19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977424" y="2284635"/>
            <a:ext cx="848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= 12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915612" y="310417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24" name="直線單箭頭接點 23"/>
          <p:cNvCxnSpPr/>
          <p:nvPr/>
        </p:nvCxnSpPr>
        <p:spPr>
          <a:xfrm>
            <a:off x="6671286" y="1902316"/>
            <a:ext cx="124849" cy="28432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單箭頭接點 29"/>
          <p:cNvCxnSpPr/>
          <p:nvPr/>
        </p:nvCxnSpPr>
        <p:spPr>
          <a:xfrm>
            <a:off x="6164495" y="3394182"/>
            <a:ext cx="273208" cy="38592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橢圓 31"/>
          <p:cNvSpPr/>
          <p:nvPr/>
        </p:nvSpPr>
        <p:spPr>
          <a:xfrm>
            <a:off x="6588571" y="218664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3" name="直線單箭頭接點 32"/>
          <p:cNvCxnSpPr/>
          <p:nvPr/>
        </p:nvCxnSpPr>
        <p:spPr>
          <a:xfrm>
            <a:off x="6749510" y="4404612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橢圓 35"/>
          <p:cNvSpPr/>
          <p:nvPr/>
        </p:nvSpPr>
        <p:spPr>
          <a:xfrm>
            <a:off x="6244548" y="3699754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8" name="群組 37"/>
          <p:cNvGrpSpPr/>
          <p:nvPr/>
        </p:nvGrpSpPr>
        <p:grpSpPr>
          <a:xfrm>
            <a:off x="7358796" y="3304894"/>
            <a:ext cx="360040" cy="364803"/>
            <a:chOff x="6156176" y="3227265"/>
            <a:chExt cx="360040" cy="364803"/>
          </a:xfrm>
        </p:grpSpPr>
        <p:cxnSp>
          <p:nvCxnSpPr>
            <p:cNvPr id="39" name="直線接點 38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直線單箭頭接點 45"/>
          <p:cNvCxnSpPr/>
          <p:nvPr/>
        </p:nvCxnSpPr>
        <p:spPr>
          <a:xfrm>
            <a:off x="7217001" y="2923584"/>
            <a:ext cx="283591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43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711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563888" y="1104878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/>
              <a:t>push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640612" cy="424731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/>
              <a:t>Stack x</a:t>
            </a:r>
            <a:r>
              <a:rPr lang="en-US" altLang="zh-TW" dirty="0" smtClean="0"/>
              <a:t>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(5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(12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(3</a:t>
            </a:r>
            <a:r>
              <a:rPr lang="en-US" altLang="zh-TW" dirty="0"/>
              <a:t>);</a:t>
            </a:r>
          </a:p>
          <a:p>
            <a:pPr defTabSz="360000"/>
            <a:endParaRPr lang="en-US" altLang="zh-TW" dirty="0" smtClean="0"/>
          </a:p>
          <a:p>
            <a:pPr defTabSz="360000"/>
            <a:endParaRPr lang="en-US" altLang="zh-TW" dirty="0"/>
          </a:p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push(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zh-TW" altLang="en-US" dirty="0"/>
              <a:t>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資料推入函數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number++;</a:t>
            </a:r>
          </a:p>
          <a:p>
            <a:pPr defTabSz="360000"/>
            <a:r>
              <a:rPr lang="en-US" altLang="zh-TW" dirty="0"/>
              <a:t>	p = new Node;</a:t>
            </a:r>
          </a:p>
          <a:p>
            <a:pPr defTabSz="360000"/>
            <a:r>
              <a:rPr lang="en-US" altLang="zh-TW" dirty="0"/>
              <a:t>	p-&gt;data = d;</a:t>
            </a:r>
          </a:p>
          <a:p>
            <a:pPr defTabSz="360000"/>
            <a:r>
              <a:rPr lang="en-US" altLang="zh-TW" dirty="0"/>
              <a:t>	p-&gt;next = head;</a:t>
            </a:r>
          </a:p>
          <a:p>
            <a:pPr defTabSz="360000"/>
            <a:r>
              <a:rPr lang="en-US" altLang="zh-TW" dirty="0"/>
              <a:t>	head = p;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71600" y="4619873"/>
            <a:ext cx="1728192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</a:t>
            </a:r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0" name="圓角矩形 19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977424" y="2284635"/>
            <a:ext cx="848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= 12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915612" y="310417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24" name="直線單箭頭接點 23"/>
          <p:cNvCxnSpPr/>
          <p:nvPr/>
        </p:nvCxnSpPr>
        <p:spPr>
          <a:xfrm>
            <a:off x="6671286" y="1902316"/>
            <a:ext cx="124849" cy="28432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單箭頭接點 29"/>
          <p:cNvCxnSpPr/>
          <p:nvPr/>
        </p:nvCxnSpPr>
        <p:spPr>
          <a:xfrm>
            <a:off x="6164495" y="3394182"/>
            <a:ext cx="273208" cy="38592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橢圓 31"/>
          <p:cNvSpPr/>
          <p:nvPr/>
        </p:nvSpPr>
        <p:spPr>
          <a:xfrm>
            <a:off x="6588571" y="218664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3" name="直線單箭頭接點 32"/>
          <p:cNvCxnSpPr/>
          <p:nvPr/>
        </p:nvCxnSpPr>
        <p:spPr>
          <a:xfrm>
            <a:off x="6749510" y="4404612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橢圓 35"/>
          <p:cNvSpPr/>
          <p:nvPr/>
        </p:nvSpPr>
        <p:spPr>
          <a:xfrm>
            <a:off x="6244548" y="3699754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8" name="群組 37"/>
          <p:cNvGrpSpPr/>
          <p:nvPr/>
        </p:nvGrpSpPr>
        <p:grpSpPr>
          <a:xfrm>
            <a:off x="7358796" y="3304894"/>
            <a:ext cx="360040" cy="364803"/>
            <a:chOff x="6156176" y="3227265"/>
            <a:chExt cx="360040" cy="364803"/>
          </a:xfrm>
        </p:grpSpPr>
        <p:cxnSp>
          <p:nvCxnSpPr>
            <p:cNvPr id="39" name="直線接點 38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直線單箭頭接點 45"/>
          <p:cNvCxnSpPr/>
          <p:nvPr/>
        </p:nvCxnSpPr>
        <p:spPr>
          <a:xfrm>
            <a:off x="7217001" y="2923584"/>
            <a:ext cx="283591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44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042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563888" y="1104878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/>
              <a:t>push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640612" cy="424731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/>
              <a:t>Stack x</a:t>
            </a:r>
            <a:r>
              <a:rPr lang="en-US" altLang="zh-TW" dirty="0" smtClean="0"/>
              <a:t>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(5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(12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(3</a:t>
            </a:r>
            <a:r>
              <a:rPr lang="en-US" altLang="zh-TW" dirty="0"/>
              <a:t>);</a:t>
            </a:r>
          </a:p>
          <a:p>
            <a:pPr defTabSz="360000"/>
            <a:endParaRPr lang="en-US" altLang="zh-TW" dirty="0" smtClean="0"/>
          </a:p>
          <a:p>
            <a:pPr defTabSz="360000"/>
            <a:endParaRPr lang="en-US" altLang="zh-TW" dirty="0"/>
          </a:p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push(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zh-TW" altLang="en-US" dirty="0"/>
              <a:t>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資料推入函數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number++;</a:t>
            </a:r>
          </a:p>
          <a:p>
            <a:pPr defTabSz="360000"/>
            <a:r>
              <a:rPr lang="en-US" altLang="zh-TW" dirty="0"/>
              <a:t>	p = new Node;</a:t>
            </a:r>
          </a:p>
          <a:p>
            <a:pPr defTabSz="360000"/>
            <a:r>
              <a:rPr lang="en-US" altLang="zh-TW" dirty="0"/>
              <a:t>	p-&gt;data = d;</a:t>
            </a:r>
          </a:p>
          <a:p>
            <a:pPr defTabSz="360000"/>
            <a:r>
              <a:rPr lang="en-US" altLang="zh-TW" dirty="0"/>
              <a:t>	p-&gt;next = head;</a:t>
            </a:r>
          </a:p>
          <a:p>
            <a:pPr defTabSz="360000"/>
            <a:r>
              <a:rPr lang="en-US" altLang="zh-TW" dirty="0"/>
              <a:t>	head = p;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71600" y="4902572"/>
            <a:ext cx="1944216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</a:t>
            </a:r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0" name="圓角矩形 19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977424" y="2284635"/>
            <a:ext cx="848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= 12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915612" y="310417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24" name="直線單箭頭接點 23"/>
          <p:cNvCxnSpPr/>
          <p:nvPr/>
        </p:nvCxnSpPr>
        <p:spPr>
          <a:xfrm>
            <a:off x="6671286" y="1902316"/>
            <a:ext cx="124849" cy="28432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單箭頭接點 29"/>
          <p:cNvCxnSpPr/>
          <p:nvPr/>
        </p:nvCxnSpPr>
        <p:spPr>
          <a:xfrm>
            <a:off x="6164495" y="3394182"/>
            <a:ext cx="273208" cy="38592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橢圓 31"/>
          <p:cNvSpPr/>
          <p:nvPr/>
        </p:nvSpPr>
        <p:spPr>
          <a:xfrm>
            <a:off x="6588571" y="218664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3" name="直線單箭頭接點 32"/>
          <p:cNvCxnSpPr/>
          <p:nvPr/>
        </p:nvCxnSpPr>
        <p:spPr>
          <a:xfrm flipV="1">
            <a:off x="6766930" y="2923584"/>
            <a:ext cx="109326" cy="77617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橢圓 35"/>
          <p:cNvSpPr/>
          <p:nvPr/>
        </p:nvSpPr>
        <p:spPr>
          <a:xfrm>
            <a:off x="6244548" y="3699754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8" name="群組 37"/>
          <p:cNvGrpSpPr/>
          <p:nvPr/>
        </p:nvGrpSpPr>
        <p:grpSpPr>
          <a:xfrm>
            <a:off x="7358796" y="3304894"/>
            <a:ext cx="360040" cy="364803"/>
            <a:chOff x="6156176" y="3227265"/>
            <a:chExt cx="360040" cy="364803"/>
          </a:xfrm>
        </p:grpSpPr>
        <p:cxnSp>
          <p:nvCxnSpPr>
            <p:cNvPr id="39" name="直線接點 38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直線單箭頭接點 45"/>
          <p:cNvCxnSpPr/>
          <p:nvPr/>
        </p:nvCxnSpPr>
        <p:spPr>
          <a:xfrm>
            <a:off x="7217001" y="2923584"/>
            <a:ext cx="283591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45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149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563888" y="1104878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/>
              <a:t>push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640612" cy="424731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/>
              <a:t>Stack x</a:t>
            </a:r>
            <a:r>
              <a:rPr lang="en-US" altLang="zh-TW" dirty="0" smtClean="0"/>
              <a:t>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(5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(12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(3</a:t>
            </a:r>
            <a:r>
              <a:rPr lang="en-US" altLang="zh-TW" dirty="0"/>
              <a:t>);</a:t>
            </a:r>
          </a:p>
          <a:p>
            <a:pPr defTabSz="360000"/>
            <a:endParaRPr lang="en-US" altLang="zh-TW" dirty="0" smtClean="0"/>
          </a:p>
          <a:p>
            <a:pPr defTabSz="360000"/>
            <a:endParaRPr lang="en-US" altLang="zh-TW" dirty="0"/>
          </a:p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push(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zh-TW" altLang="en-US" dirty="0"/>
              <a:t>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資料推入函數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number++;</a:t>
            </a:r>
          </a:p>
          <a:p>
            <a:pPr defTabSz="360000"/>
            <a:r>
              <a:rPr lang="en-US" altLang="zh-TW" dirty="0"/>
              <a:t>	p = new Node;</a:t>
            </a:r>
          </a:p>
          <a:p>
            <a:pPr defTabSz="360000"/>
            <a:r>
              <a:rPr lang="en-US" altLang="zh-TW" dirty="0"/>
              <a:t>	p-&gt;data = d;</a:t>
            </a:r>
          </a:p>
          <a:p>
            <a:pPr defTabSz="360000"/>
            <a:r>
              <a:rPr lang="en-US" altLang="zh-TW" dirty="0"/>
              <a:t>	p-&gt;next = head;</a:t>
            </a:r>
          </a:p>
          <a:p>
            <a:pPr defTabSz="360000"/>
            <a:r>
              <a:rPr lang="en-US" altLang="zh-TW" dirty="0"/>
              <a:t>	head = p;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71600" y="5181079"/>
            <a:ext cx="1296144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</a:t>
            </a:r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0" name="圓角矩形 19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977424" y="2284635"/>
            <a:ext cx="848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= 12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915612" y="310417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24" name="直線單箭頭接點 23"/>
          <p:cNvCxnSpPr>
            <a:endCxn id="36" idx="0"/>
          </p:cNvCxnSpPr>
          <p:nvPr/>
        </p:nvCxnSpPr>
        <p:spPr>
          <a:xfrm>
            <a:off x="6321914" y="1915915"/>
            <a:ext cx="321931" cy="178383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單箭頭接點 29"/>
          <p:cNvCxnSpPr/>
          <p:nvPr/>
        </p:nvCxnSpPr>
        <p:spPr>
          <a:xfrm>
            <a:off x="6164495" y="3394182"/>
            <a:ext cx="273208" cy="38592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橢圓 31"/>
          <p:cNvSpPr/>
          <p:nvPr/>
        </p:nvSpPr>
        <p:spPr>
          <a:xfrm>
            <a:off x="6588571" y="218664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3" name="直線單箭頭接點 32"/>
          <p:cNvCxnSpPr/>
          <p:nvPr/>
        </p:nvCxnSpPr>
        <p:spPr>
          <a:xfrm flipV="1">
            <a:off x="6766930" y="2923584"/>
            <a:ext cx="109326" cy="77617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橢圓 35"/>
          <p:cNvSpPr/>
          <p:nvPr/>
        </p:nvSpPr>
        <p:spPr>
          <a:xfrm>
            <a:off x="6244548" y="3699754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8" name="群組 37"/>
          <p:cNvGrpSpPr/>
          <p:nvPr/>
        </p:nvGrpSpPr>
        <p:grpSpPr>
          <a:xfrm>
            <a:off x="7358796" y="3304894"/>
            <a:ext cx="360040" cy="364803"/>
            <a:chOff x="6156176" y="3227265"/>
            <a:chExt cx="360040" cy="364803"/>
          </a:xfrm>
        </p:grpSpPr>
        <p:cxnSp>
          <p:nvCxnSpPr>
            <p:cNvPr id="39" name="直線接點 38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直線單箭頭接點 45"/>
          <p:cNvCxnSpPr/>
          <p:nvPr/>
        </p:nvCxnSpPr>
        <p:spPr>
          <a:xfrm>
            <a:off x="7217001" y="2923584"/>
            <a:ext cx="283591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46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350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563888" y="1104878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/>
              <a:t>push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640612" cy="424731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/>
              <a:t>Stack x</a:t>
            </a:r>
            <a:r>
              <a:rPr lang="en-US" altLang="zh-TW" dirty="0" smtClean="0"/>
              <a:t>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(5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(12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(3</a:t>
            </a:r>
            <a:r>
              <a:rPr lang="en-US" altLang="zh-TW" dirty="0"/>
              <a:t>);</a:t>
            </a:r>
          </a:p>
          <a:p>
            <a:pPr defTabSz="360000"/>
            <a:endParaRPr lang="en-US" altLang="zh-TW" dirty="0" smtClean="0"/>
          </a:p>
          <a:p>
            <a:pPr defTabSz="360000"/>
            <a:endParaRPr lang="en-US" altLang="zh-TW" dirty="0"/>
          </a:p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push(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zh-TW" altLang="en-US" dirty="0"/>
              <a:t>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資料推入函數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number++;</a:t>
            </a:r>
          </a:p>
          <a:p>
            <a:pPr defTabSz="360000"/>
            <a:r>
              <a:rPr lang="en-US" altLang="zh-TW" dirty="0"/>
              <a:t>	p = new Node;</a:t>
            </a:r>
          </a:p>
          <a:p>
            <a:pPr defTabSz="360000"/>
            <a:r>
              <a:rPr lang="en-US" altLang="zh-TW" dirty="0"/>
              <a:t>	p-&gt;data = d;</a:t>
            </a:r>
          </a:p>
          <a:p>
            <a:pPr defTabSz="360000"/>
            <a:r>
              <a:rPr lang="en-US" altLang="zh-TW" dirty="0"/>
              <a:t>	p-&gt;next = head;</a:t>
            </a:r>
          </a:p>
          <a:p>
            <a:pPr defTabSz="360000"/>
            <a:r>
              <a:rPr lang="en-US" altLang="zh-TW" dirty="0"/>
              <a:t>	head = p;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558602" y="5443425"/>
            <a:ext cx="648072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</a:t>
            </a:r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0" name="圓角矩形 19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977424" y="2284635"/>
            <a:ext cx="848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= 12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915612" y="310417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24" name="直線單箭頭接點 23"/>
          <p:cNvCxnSpPr/>
          <p:nvPr/>
        </p:nvCxnSpPr>
        <p:spPr>
          <a:xfrm>
            <a:off x="6633525" y="1911204"/>
            <a:ext cx="242731" cy="2923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單箭頭接點 29"/>
          <p:cNvCxnSpPr>
            <a:endCxn id="36" idx="3"/>
          </p:cNvCxnSpPr>
          <p:nvPr/>
        </p:nvCxnSpPr>
        <p:spPr>
          <a:xfrm flipV="1">
            <a:off x="6164495" y="2818131"/>
            <a:ext cx="585981" cy="57605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橢圓 31"/>
          <p:cNvSpPr/>
          <p:nvPr/>
        </p:nvSpPr>
        <p:spPr>
          <a:xfrm>
            <a:off x="7139519" y="3304894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3" name="直線單箭頭接點 32"/>
          <p:cNvCxnSpPr/>
          <p:nvPr/>
        </p:nvCxnSpPr>
        <p:spPr>
          <a:xfrm>
            <a:off x="7250107" y="2920481"/>
            <a:ext cx="125242" cy="3844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橢圓 35"/>
          <p:cNvSpPr/>
          <p:nvPr/>
        </p:nvSpPr>
        <p:spPr>
          <a:xfrm>
            <a:off x="6633525" y="2203504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8" name="群組 37"/>
          <p:cNvGrpSpPr/>
          <p:nvPr/>
        </p:nvGrpSpPr>
        <p:grpSpPr>
          <a:xfrm>
            <a:off x="7600617" y="4444761"/>
            <a:ext cx="360040" cy="364803"/>
            <a:chOff x="6156176" y="3227265"/>
            <a:chExt cx="360040" cy="364803"/>
          </a:xfrm>
        </p:grpSpPr>
        <p:cxnSp>
          <p:nvCxnSpPr>
            <p:cNvPr id="39" name="直線接點 38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直線單箭頭接點 45"/>
          <p:cNvCxnSpPr/>
          <p:nvPr/>
        </p:nvCxnSpPr>
        <p:spPr>
          <a:xfrm>
            <a:off x="7626153" y="4061743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47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177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563888" y="1104878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/>
              <a:t>push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640612" cy="424731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/>
              <a:t>Stack x</a:t>
            </a:r>
            <a:r>
              <a:rPr lang="en-US" altLang="zh-TW" dirty="0" smtClean="0"/>
              <a:t>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(5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(12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(3</a:t>
            </a:r>
            <a:r>
              <a:rPr lang="en-US" altLang="zh-TW" dirty="0"/>
              <a:t>);</a:t>
            </a:r>
          </a:p>
          <a:p>
            <a:pPr defTabSz="360000"/>
            <a:endParaRPr lang="en-US" altLang="zh-TW" dirty="0" smtClean="0"/>
          </a:p>
          <a:p>
            <a:pPr defTabSz="360000"/>
            <a:endParaRPr lang="en-US" altLang="zh-TW" dirty="0"/>
          </a:p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push(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zh-TW" altLang="en-US" dirty="0"/>
              <a:t>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資料推入函數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number++;</a:t>
            </a:r>
          </a:p>
          <a:p>
            <a:pPr defTabSz="360000"/>
            <a:r>
              <a:rPr lang="en-US" altLang="zh-TW" dirty="0"/>
              <a:t>	p = new Node;</a:t>
            </a:r>
          </a:p>
          <a:p>
            <a:pPr defTabSz="360000"/>
            <a:r>
              <a:rPr lang="en-US" altLang="zh-TW" dirty="0"/>
              <a:t>	p-&gt;data = d;</a:t>
            </a:r>
          </a:p>
          <a:p>
            <a:pPr defTabSz="360000"/>
            <a:r>
              <a:rPr lang="en-US" altLang="zh-TW" dirty="0"/>
              <a:t>	p-&gt;next = head;</a:t>
            </a:r>
          </a:p>
          <a:p>
            <a:pPr defTabSz="360000"/>
            <a:r>
              <a:rPr lang="en-US" altLang="zh-TW" dirty="0"/>
              <a:t>	head = p;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622736" y="2695583"/>
            <a:ext cx="1284967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</a:t>
            </a:r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0" name="圓角矩形 19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cxnSp>
        <p:nvCxnSpPr>
          <p:cNvPr id="24" name="直線單箭頭接點 23"/>
          <p:cNvCxnSpPr/>
          <p:nvPr/>
        </p:nvCxnSpPr>
        <p:spPr>
          <a:xfrm>
            <a:off x="6633525" y="1911204"/>
            <a:ext cx="242731" cy="2923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橢圓 31"/>
          <p:cNvSpPr/>
          <p:nvPr/>
        </p:nvSpPr>
        <p:spPr>
          <a:xfrm>
            <a:off x="7139519" y="3304894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3" name="直線單箭頭接點 32"/>
          <p:cNvCxnSpPr/>
          <p:nvPr/>
        </p:nvCxnSpPr>
        <p:spPr>
          <a:xfrm>
            <a:off x="7250107" y="2920481"/>
            <a:ext cx="125242" cy="3844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橢圓 35"/>
          <p:cNvSpPr/>
          <p:nvPr/>
        </p:nvSpPr>
        <p:spPr>
          <a:xfrm>
            <a:off x="6633525" y="2203504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8" name="群組 37"/>
          <p:cNvGrpSpPr/>
          <p:nvPr/>
        </p:nvGrpSpPr>
        <p:grpSpPr>
          <a:xfrm>
            <a:off x="7600617" y="4444761"/>
            <a:ext cx="360040" cy="364803"/>
            <a:chOff x="6156176" y="3227265"/>
            <a:chExt cx="360040" cy="364803"/>
          </a:xfrm>
        </p:grpSpPr>
        <p:cxnSp>
          <p:nvCxnSpPr>
            <p:cNvPr id="39" name="直線接點 38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直線單箭頭接點 45"/>
          <p:cNvCxnSpPr/>
          <p:nvPr/>
        </p:nvCxnSpPr>
        <p:spPr>
          <a:xfrm>
            <a:off x="7626153" y="4061743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48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376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563888" y="1104878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/>
              <a:t>push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640612" cy="424731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/>
              <a:t>Stack x</a:t>
            </a:r>
            <a:r>
              <a:rPr lang="en-US" altLang="zh-TW" dirty="0" smtClean="0"/>
              <a:t>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(5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(12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(3</a:t>
            </a:r>
            <a:r>
              <a:rPr lang="en-US" altLang="zh-TW" dirty="0"/>
              <a:t>);</a:t>
            </a:r>
          </a:p>
          <a:p>
            <a:pPr defTabSz="360000"/>
            <a:endParaRPr lang="en-US" altLang="zh-TW" dirty="0" smtClean="0"/>
          </a:p>
          <a:p>
            <a:pPr defTabSz="360000"/>
            <a:endParaRPr lang="en-US" altLang="zh-TW" dirty="0"/>
          </a:p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push(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zh-TW" altLang="en-US" dirty="0"/>
              <a:t>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資料推入函數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number++;</a:t>
            </a:r>
          </a:p>
          <a:p>
            <a:pPr defTabSz="360000"/>
            <a:r>
              <a:rPr lang="en-US" altLang="zh-TW" dirty="0"/>
              <a:t>	p = new Node;</a:t>
            </a:r>
          </a:p>
          <a:p>
            <a:pPr defTabSz="360000"/>
            <a:r>
              <a:rPr lang="en-US" altLang="zh-TW" dirty="0"/>
              <a:t>	p-&gt;data = d;</a:t>
            </a:r>
          </a:p>
          <a:p>
            <a:pPr defTabSz="360000"/>
            <a:r>
              <a:rPr lang="en-US" altLang="zh-TW" dirty="0"/>
              <a:t>	p-&gt;next = head;</a:t>
            </a:r>
          </a:p>
          <a:p>
            <a:pPr defTabSz="360000"/>
            <a:r>
              <a:rPr lang="en-US" altLang="zh-TW" dirty="0"/>
              <a:t>	head = p;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47217" y="3798565"/>
            <a:ext cx="1284967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</a:t>
            </a:r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0" name="圓角矩形 19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977424" y="2284635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= 3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915612" y="310417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24" name="直線單箭頭接點 23"/>
          <p:cNvCxnSpPr/>
          <p:nvPr/>
        </p:nvCxnSpPr>
        <p:spPr>
          <a:xfrm>
            <a:off x="6633525" y="1911204"/>
            <a:ext cx="242731" cy="2923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單箭頭接點 29"/>
          <p:cNvCxnSpPr/>
          <p:nvPr/>
        </p:nvCxnSpPr>
        <p:spPr>
          <a:xfrm>
            <a:off x="6164495" y="3394183"/>
            <a:ext cx="273208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橢圓 31"/>
          <p:cNvSpPr/>
          <p:nvPr/>
        </p:nvSpPr>
        <p:spPr>
          <a:xfrm>
            <a:off x="7139519" y="3304894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3" name="直線單箭頭接點 32"/>
          <p:cNvCxnSpPr/>
          <p:nvPr/>
        </p:nvCxnSpPr>
        <p:spPr>
          <a:xfrm>
            <a:off x="7250107" y="2920481"/>
            <a:ext cx="125242" cy="3844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橢圓 35"/>
          <p:cNvSpPr/>
          <p:nvPr/>
        </p:nvSpPr>
        <p:spPr>
          <a:xfrm>
            <a:off x="6633525" y="2203504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8" name="群組 37"/>
          <p:cNvGrpSpPr/>
          <p:nvPr/>
        </p:nvGrpSpPr>
        <p:grpSpPr>
          <a:xfrm>
            <a:off x="7600617" y="4444761"/>
            <a:ext cx="360040" cy="364803"/>
            <a:chOff x="6156176" y="3227265"/>
            <a:chExt cx="360040" cy="364803"/>
          </a:xfrm>
        </p:grpSpPr>
        <p:cxnSp>
          <p:nvCxnSpPr>
            <p:cNvPr id="39" name="直線接點 38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直線單箭頭接點 45"/>
          <p:cNvCxnSpPr/>
          <p:nvPr/>
        </p:nvCxnSpPr>
        <p:spPr>
          <a:xfrm>
            <a:off x="7626153" y="4061743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49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390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776540" y="1133453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認識</a:t>
            </a:r>
            <a:r>
              <a:rPr lang="en-US" altLang="zh-TW" dirty="0" smtClean="0"/>
              <a:t>Stack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229217" cy="3139321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Stack x;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main() {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d;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(5);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(3);</a:t>
            </a:r>
          </a:p>
          <a:p>
            <a:pPr defTabSz="360000"/>
            <a:r>
              <a:rPr lang="en-US" altLang="zh-TW" dirty="0" smtClean="0"/>
              <a:t>	d=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</a:t>
            </a:r>
            <a:r>
              <a:rPr lang="en-US" altLang="zh-TW" dirty="0" err="1" smtClean="0"/>
              <a:t>x.size</a:t>
            </a:r>
            <a:r>
              <a:rPr lang="en-US" altLang="zh-TW" dirty="0" smtClean="0"/>
              <a:t>()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</a:p>
          <a:p>
            <a:pPr defTabSz="360000"/>
            <a:r>
              <a:rPr lang="en-US" altLang="zh-TW" dirty="0"/>
              <a:t>}</a:t>
            </a:r>
            <a:endParaRPr lang="en-US" altLang="zh-TW" dirty="0" smtClean="0"/>
          </a:p>
        </p:txBody>
      </p:sp>
      <p:sp>
        <p:nvSpPr>
          <p:cNvPr id="10" name="文字方塊 9"/>
          <p:cNvSpPr txBox="1"/>
          <p:nvPr/>
        </p:nvSpPr>
        <p:spPr>
          <a:xfrm>
            <a:off x="2546705" y="1546039"/>
            <a:ext cx="2241319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Stack() {</a:t>
            </a:r>
            <a:r>
              <a:rPr lang="zh-TW" altLang="en-US" dirty="0" smtClean="0"/>
              <a:t> </a:t>
            </a:r>
            <a:r>
              <a:rPr lang="en-US" altLang="zh-TW" dirty="0" smtClean="0">
                <a:solidFill>
                  <a:srgbClr val="00B050"/>
                </a:solidFill>
              </a:rPr>
              <a:t>//</a:t>
            </a:r>
            <a:r>
              <a:rPr lang="zh-TW" altLang="en-US" dirty="0" smtClean="0">
                <a:solidFill>
                  <a:srgbClr val="00B050"/>
                </a:solidFill>
              </a:rPr>
              <a:t>建構函數</a:t>
            </a:r>
            <a:endParaRPr lang="en-US" altLang="zh-TW" dirty="0" smtClean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 smtClean="0"/>
              <a:t>	head = NULL;</a:t>
            </a:r>
          </a:p>
          <a:p>
            <a:pPr defTabSz="360000"/>
            <a:r>
              <a:rPr lang="en-US" altLang="zh-TW" dirty="0" smtClean="0"/>
              <a:t>	number = 0;</a:t>
            </a:r>
          </a:p>
          <a:p>
            <a:pPr defTabSz="360000"/>
            <a:r>
              <a:rPr lang="en-US" altLang="zh-TW" dirty="0" smtClean="0"/>
              <a:t>}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866" y="3785122"/>
            <a:ext cx="1362265" cy="1800476"/>
          </a:xfrm>
          <a:prstGeom prst="rect">
            <a:avLst/>
          </a:prstGeom>
        </p:spPr>
      </p:pic>
      <p:sp>
        <p:nvSpPr>
          <p:cNvPr id="13" name="圓角矩形 12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14" name="圓角矩形 13">
            <a:hlinkClick r:id="rId4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2915816" y="1867783"/>
            <a:ext cx="1656182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8" name="直線單箭頭接點 7"/>
          <p:cNvCxnSpPr/>
          <p:nvPr/>
        </p:nvCxnSpPr>
        <p:spPr>
          <a:xfrm>
            <a:off x="6588224" y="1934270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群組 18"/>
          <p:cNvGrpSpPr/>
          <p:nvPr/>
        </p:nvGrpSpPr>
        <p:grpSpPr>
          <a:xfrm>
            <a:off x="6552220" y="2272109"/>
            <a:ext cx="360040" cy="364803"/>
            <a:chOff x="6156176" y="3227265"/>
            <a:chExt cx="360040" cy="364803"/>
          </a:xfrm>
        </p:grpSpPr>
        <p:cxnSp>
          <p:nvCxnSpPr>
            <p:cNvPr id="12" name="直線接點 11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文字方塊 20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824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563888" y="1104878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/>
              <a:t>push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640612" cy="424731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/>
              <a:t>Stack x</a:t>
            </a:r>
            <a:r>
              <a:rPr lang="en-US" altLang="zh-TW" dirty="0" smtClean="0"/>
              <a:t>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(5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(12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(3</a:t>
            </a:r>
            <a:r>
              <a:rPr lang="en-US" altLang="zh-TW" dirty="0"/>
              <a:t>);</a:t>
            </a:r>
          </a:p>
          <a:p>
            <a:pPr defTabSz="360000"/>
            <a:endParaRPr lang="en-US" altLang="zh-TW" dirty="0" smtClean="0"/>
          </a:p>
          <a:p>
            <a:pPr defTabSz="360000"/>
            <a:endParaRPr lang="en-US" altLang="zh-TW" dirty="0"/>
          </a:p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push(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zh-TW" altLang="en-US" dirty="0"/>
              <a:t>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資料推入函數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number++;</a:t>
            </a:r>
          </a:p>
          <a:p>
            <a:pPr defTabSz="360000"/>
            <a:r>
              <a:rPr lang="en-US" altLang="zh-TW" dirty="0"/>
              <a:t>	p = new Node;</a:t>
            </a:r>
          </a:p>
          <a:p>
            <a:pPr defTabSz="360000"/>
            <a:r>
              <a:rPr lang="en-US" altLang="zh-TW" dirty="0"/>
              <a:t>	p-&gt;data = d;</a:t>
            </a:r>
          </a:p>
          <a:p>
            <a:pPr defTabSz="360000"/>
            <a:r>
              <a:rPr lang="en-US" altLang="zh-TW" dirty="0"/>
              <a:t>	p-&gt;next = head;</a:t>
            </a:r>
          </a:p>
          <a:p>
            <a:pPr defTabSz="360000"/>
            <a:r>
              <a:rPr lang="en-US" altLang="zh-TW" dirty="0"/>
              <a:t>	head = p;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47217" y="4057526"/>
            <a:ext cx="1896591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</a:t>
            </a:r>
            <a:r>
              <a:rPr lang="en-US" altLang="zh-TW" dirty="0" smtClean="0">
                <a:solidFill>
                  <a:srgbClr val="FF0000"/>
                </a:solidFill>
              </a:rPr>
              <a:t>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0" name="圓角矩形 19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977424" y="2284635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= 3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915612" y="310417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24" name="直線單箭頭接點 23"/>
          <p:cNvCxnSpPr/>
          <p:nvPr/>
        </p:nvCxnSpPr>
        <p:spPr>
          <a:xfrm>
            <a:off x="6633525" y="1911204"/>
            <a:ext cx="242731" cy="2923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橢圓 31"/>
          <p:cNvSpPr/>
          <p:nvPr/>
        </p:nvSpPr>
        <p:spPr>
          <a:xfrm>
            <a:off x="7139519" y="3304894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3" name="直線單箭頭接點 32"/>
          <p:cNvCxnSpPr/>
          <p:nvPr/>
        </p:nvCxnSpPr>
        <p:spPr>
          <a:xfrm>
            <a:off x="7250107" y="2920481"/>
            <a:ext cx="125242" cy="3844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橢圓 35"/>
          <p:cNvSpPr/>
          <p:nvPr/>
        </p:nvSpPr>
        <p:spPr>
          <a:xfrm>
            <a:off x="6633525" y="2203504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8" name="群組 37"/>
          <p:cNvGrpSpPr/>
          <p:nvPr/>
        </p:nvGrpSpPr>
        <p:grpSpPr>
          <a:xfrm>
            <a:off x="7600617" y="4444761"/>
            <a:ext cx="360040" cy="364803"/>
            <a:chOff x="6156176" y="3227265"/>
            <a:chExt cx="360040" cy="364803"/>
          </a:xfrm>
        </p:grpSpPr>
        <p:cxnSp>
          <p:nvCxnSpPr>
            <p:cNvPr id="39" name="直線接點 38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直線單箭頭接點 45"/>
          <p:cNvCxnSpPr/>
          <p:nvPr/>
        </p:nvCxnSpPr>
        <p:spPr>
          <a:xfrm>
            <a:off x="7626153" y="4061743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/>
          <p:nvPr/>
        </p:nvCxnSpPr>
        <p:spPr>
          <a:xfrm>
            <a:off x="6164495" y="3394183"/>
            <a:ext cx="273208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50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569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563888" y="1104878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/>
              <a:t>push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640612" cy="424731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/>
              <a:t>Stack x</a:t>
            </a:r>
            <a:r>
              <a:rPr lang="en-US" altLang="zh-TW" dirty="0" smtClean="0"/>
              <a:t>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(5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(12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(3</a:t>
            </a:r>
            <a:r>
              <a:rPr lang="en-US" altLang="zh-TW" dirty="0"/>
              <a:t>);</a:t>
            </a:r>
          </a:p>
          <a:p>
            <a:pPr defTabSz="360000"/>
            <a:endParaRPr lang="en-US" altLang="zh-TW" dirty="0" smtClean="0"/>
          </a:p>
          <a:p>
            <a:pPr defTabSz="360000"/>
            <a:endParaRPr lang="en-US" altLang="zh-TW" dirty="0"/>
          </a:p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push(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zh-TW" altLang="en-US" dirty="0"/>
              <a:t>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資料推入函數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number++;</a:t>
            </a:r>
          </a:p>
          <a:p>
            <a:pPr defTabSz="360000"/>
            <a:r>
              <a:rPr lang="en-US" altLang="zh-TW" dirty="0"/>
              <a:t>	p = new Node;</a:t>
            </a:r>
          </a:p>
          <a:p>
            <a:pPr defTabSz="360000"/>
            <a:r>
              <a:rPr lang="en-US" altLang="zh-TW" dirty="0"/>
              <a:t>	p-&gt;data = d;</a:t>
            </a:r>
          </a:p>
          <a:p>
            <a:pPr defTabSz="360000"/>
            <a:r>
              <a:rPr lang="en-US" altLang="zh-TW" dirty="0"/>
              <a:t>	p-&gt;next = head;</a:t>
            </a:r>
          </a:p>
          <a:p>
            <a:pPr defTabSz="360000"/>
            <a:r>
              <a:rPr lang="en-US" altLang="zh-TW" dirty="0"/>
              <a:t>	head = p;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47217" y="4341366"/>
            <a:ext cx="1896591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0" name="圓角矩形 19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977424" y="2284635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= 3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915612" y="310417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24" name="直線單箭頭接點 23"/>
          <p:cNvCxnSpPr/>
          <p:nvPr/>
        </p:nvCxnSpPr>
        <p:spPr>
          <a:xfrm>
            <a:off x="6633525" y="1911204"/>
            <a:ext cx="242731" cy="2923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橢圓 31"/>
          <p:cNvSpPr/>
          <p:nvPr/>
        </p:nvSpPr>
        <p:spPr>
          <a:xfrm>
            <a:off x="7139519" y="3304894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3" name="直線單箭頭接點 32"/>
          <p:cNvCxnSpPr/>
          <p:nvPr/>
        </p:nvCxnSpPr>
        <p:spPr>
          <a:xfrm>
            <a:off x="7250107" y="2920481"/>
            <a:ext cx="125242" cy="3844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橢圓 35"/>
          <p:cNvSpPr/>
          <p:nvPr/>
        </p:nvSpPr>
        <p:spPr>
          <a:xfrm>
            <a:off x="6633525" y="2203504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8" name="群組 37"/>
          <p:cNvGrpSpPr/>
          <p:nvPr/>
        </p:nvGrpSpPr>
        <p:grpSpPr>
          <a:xfrm>
            <a:off x="7600617" y="4444761"/>
            <a:ext cx="360040" cy="364803"/>
            <a:chOff x="6156176" y="3227265"/>
            <a:chExt cx="360040" cy="364803"/>
          </a:xfrm>
        </p:grpSpPr>
        <p:cxnSp>
          <p:nvCxnSpPr>
            <p:cNvPr id="39" name="直線接點 38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直線單箭頭接點 45"/>
          <p:cNvCxnSpPr/>
          <p:nvPr/>
        </p:nvCxnSpPr>
        <p:spPr>
          <a:xfrm>
            <a:off x="7626153" y="4061743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橢圓 25"/>
          <p:cNvSpPr/>
          <p:nvPr/>
        </p:nvSpPr>
        <p:spPr>
          <a:xfrm>
            <a:off x="6099718" y="3882403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7" name="直線單箭頭接點 26"/>
          <p:cNvCxnSpPr/>
          <p:nvPr/>
        </p:nvCxnSpPr>
        <p:spPr>
          <a:xfrm>
            <a:off x="6618306" y="4589500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/>
          <p:nvPr/>
        </p:nvCxnSpPr>
        <p:spPr>
          <a:xfrm>
            <a:off x="6124441" y="3462743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51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699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563888" y="1104878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/>
              <a:t>push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640612" cy="424731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/>
              <a:t>Stack x</a:t>
            </a:r>
            <a:r>
              <a:rPr lang="en-US" altLang="zh-TW" dirty="0" smtClean="0"/>
              <a:t>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(5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(12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(3</a:t>
            </a:r>
            <a:r>
              <a:rPr lang="en-US" altLang="zh-TW" dirty="0"/>
              <a:t>);</a:t>
            </a:r>
          </a:p>
          <a:p>
            <a:pPr defTabSz="360000"/>
            <a:endParaRPr lang="en-US" altLang="zh-TW" dirty="0" smtClean="0"/>
          </a:p>
          <a:p>
            <a:pPr defTabSz="360000"/>
            <a:endParaRPr lang="en-US" altLang="zh-TW" dirty="0"/>
          </a:p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push(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zh-TW" altLang="en-US" dirty="0"/>
              <a:t>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資料推入函數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number++;</a:t>
            </a:r>
          </a:p>
          <a:p>
            <a:pPr defTabSz="360000"/>
            <a:r>
              <a:rPr lang="en-US" altLang="zh-TW" dirty="0"/>
              <a:t>	p = new Node;</a:t>
            </a:r>
          </a:p>
          <a:p>
            <a:pPr defTabSz="360000"/>
            <a:r>
              <a:rPr lang="en-US" altLang="zh-TW" dirty="0"/>
              <a:t>	p-&gt;data = d;</a:t>
            </a:r>
          </a:p>
          <a:p>
            <a:pPr defTabSz="360000"/>
            <a:r>
              <a:rPr lang="en-US" altLang="zh-TW" dirty="0"/>
              <a:t>	p-&gt;next = head;</a:t>
            </a:r>
          </a:p>
          <a:p>
            <a:pPr defTabSz="360000"/>
            <a:r>
              <a:rPr lang="en-US" altLang="zh-TW" dirty="0"/>
              <a:t>	head = p;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47217" y="4638923"/>
            <a:ext cx="1896591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0" name="圓角矩形 19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977424" y="2284635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= 3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915612" y="310417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24" name="直線單箭頭接點 23"/>
          <p:cNvCxnSpPr/>
          <p:nvPr/>
        </p:nvCxnSpPr>
        <p:spPr>
          <a:xfrm>
            <a:off x="6633525" y="1911204"/>
            <a:ext cx="242731" cy="2923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橢圓 31"/>
          <p:cNvSpPr/>
          <p:nvPr/>
        </p:nvSpPr>
        <p:spPr>
          <a:xfrm>
            <a:off x="7139519" y="3304894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3" name="直線單箭頭接點 32"/>
          <p:cNvCxnSpPr/>
          <p:nvPr/>
        </p:nvCxnSpPr>
        <p:spPr>
          <a:xfrm>
            <a:off x="7250107" y="2920481"/>
            <a:ext cx="125242" cy="3844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橢圓 35"/>
          <p:cNvSpPr/>
          <p:nvPr/>
        </p:nvSpPr>
        <p:spPr>
          <a:xfrm>
            <a:off x="6633525" y="2203504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8" name="群組 37"/>
          <p:cNvGrpSpPr/>
          <p:nvPr/>
        </p:nvGrpSpPr>
        <p:grpSpPr>
          <a:xfrm>
            <a:off x="7600617" y="4444761"/>
            <a:ext cx="360040" cy="364803"/>
            <a:chOff x="6156176" y="3227265"/>
            <a:chExt cx="360040" cy="364803"/>
          </a:xfrm>
        </p:grpSpPr>
        <p:cxnSp>
          <p:nvCxnSpPr>
            <p:cNvPr id="39" name="直線接點 38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直線單箭頭接點 45"/>
          <p:cNvCxnSpPr/>
          <p:nvPr/>
        </p:nvCxnSpPr>
        <p:spPr>
          <a:xfrm>
            <a:off x="7626153" y="4061743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橢圓 25"/>
          <p:cNvSpPr/>
          <p:nvPr/>
        </p:nvSpPr>
        <p:spPr>
          <a:xfrm>
            <a:off x="6099718" y="3882403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7" name="直線單箭頭接點 26"/>
          <p:cNvCxnSpPr/>
          <p:nvPr/>
        </p:nvCxnSpPr>
        <p:spPr>
          <a:xfrm>
            <a:off x="6618306" y="4589500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/>
          <p:nvPr/>
        </p:nvCxnSpPr>
        <p:spPr>
          <a:xfrm>
            <a:off x="6124441" y="3462743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52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872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563888" y="1104878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/>
              <a:t>push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640612" cy="424731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/>
              <a:t>Stack x</a:t>
            </a:r>
            <a:r>
              <a:rPr lang="en-US" altLang="zh-TW" dirty="0" smtClean="0"/>
              <a:t>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(5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(12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(3</a:t>
            </a:r>
            <a:r>
              <a:rPr lang="en-US" altLang="zh-TW" dirty="0"/>
              <a:t>);</a:t>
            </a:r>
          </a:p>
          <a:p>
            <a:pPr defTabSz="360000"/>
            <a:endParaRPr lang="en-US" altLang="zh-TW" dirty="0" smtClean="0"/>
          </a:p>
          <a:p>
            <a:pPr defTabSz="360000"/>
            <a:endParaRPr lang="en-US" altLang="zh-TW" dirty="0"/>
          </a:p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push(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zh-TW" altLang="en-US" dirty="0"/>
              <a:t>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資料推入函數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number++;</a:t>
            </a:r>
          </a:p>
          <a:p>
            <a:pPr defTabSz="360000"/>
            <a:r>
              <a:rPr lang="en-US" altLang="zh-TW" dirty="0"/>
              <a:t>	p = new Node;</a:t>
            </a:r>
          </a:p>
          <a:p>
            <a:pPr defTabSz="360000"/>
            <a:r>
              <a:rPr lang="en-US" altLang="zh-TW" dirty="0"/>
              <a:t>	p-&gt;data = d;</a:t>
            </a:r>
          </a:p>
          <a:p>
            <a:pPr defTabSz="360000"/>
            <a:r>
              <a:rPr lang="en-US" altLang="zh-TW" dirty="0"/>
              <a:t>	p-&gt;next = head;</a:t>
            </a:r>
          </a:p>
          <a:p>
            <a:pPr defTabSz="360000"/>
            <a:r>
              <a:rPr lang="en-US" altLang="zh-TW" dirty="0"/>
              <a:t>	head = p;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47217" y="4897735"/>
            <a:ext cx="1896591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0" name="圓角矩形 19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977424" y="2284635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= 3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915612" y="310417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24" name="直線單箭頭接點 23"/>
          <p:cNvCxnSpPr/>
          <p:nvPr/>
        </p:nvCxnSpPr>
        <p:spPr>
          <a:xfrm>
            <a:off x="6633525" y="1911204"/>
            <a:ext cx="242731" cy="2923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橢圓 31"/>
          <p:cNvSpPr/>
          <p:nvPr/>
        </p:nvSpPr>
        <p:spPr>
          <a:xfrm>
            <a:off x="7139519" y="3304894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3" name="直線單箭頭接點 32"/>
          <p:cNvCxnSpPr/>
          <p:nvPr/>
        </p:nvCxnSpPr>
        <p:spPr>
          <a:xfrm>
            <a:off x="7250107" y="2920481"/>
            <a:ext cx="125242" cy="3844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橢圓 35"/>
          <p:cNvSpPr/>
          <p:nvPr/>
        </p:nvSpPr>
        <p:spPr>
          <a:xfrm>
            <a:off x="6633525" y="2203504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8" name="群組 37"/>
          <p:cNvGrpSpPr/>
          <p:nvPr/>
        </p:nvGrpSpPr>
        <p:grpSpPr>
          <a:xfrm>
            <a:off x="7600617" y="4444761"/>
            <a:ext cx="360040" cy="364803"/>
            <a:chOff x="6156176" y="3227265"/>
            <a:chExt cx="360040" cy="364803"/>
          </a:xfrm>
        </p:grpSpPr>
        <p:cxnSp>
          <p:nvCxnSpPr>
            <p:cNvPr id="39" name="直線接點 38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直線單箭頭接點 45"/>
          <p:cNvCxnSpPr/>
          <p:nvPr/>
        </p:nvCxnSpPr>
        <p:spPr>
          <a:xfrm>
            <a:off x="7626153" y="4061743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橢圓 25"/>
          <p:cNvSpPr/>
          <p:nvPr/>
        </p:nvSpPr>
        <p:spPr>
          <a:xfrm>
            <a:off x="6099718" y="3882403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7" name="直線單箭頭接點 26"/>
          <p:cNvCxnSpPr/>
          <p:nvPr/>
        </p:nvCxnSpPr>
        <p:spPr>
          <a:xfrm flipV="1">
            <a:off x="6610874" y="2923584"/>
            <a:ext cx="265382" cy="93008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/>
          <p:nvPr/>
        </p:nvCxnSpPr>
        <p:spPr>
          <a:xfrm>
            <a:off x="6124441" y="3462743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53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419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563888" y="1104878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/>
              <a:t>push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640612" cy="424731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/>
              <a:t>Stack x</a:t>
            </a:r>
            <a:r>
              <a:rPr lang="en-US" altLang="zh-TW" dirty="0" smtClean="0"/>
              <a:t>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(5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(12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(3</a:t>
            </a:r>
            <a:r>
              <a:rPr lang="en-US" altLang="zh-TW" dirty="0"/>
              <a:t>);</a:t>
            </a:r>
          </a:p>
          <a:p>
            <a:pPr defTabSz="360000"/>
            <a:endParaRPr lang="en-US" altLang="zh-TW" dirty="0" smtClean="0"/>
          </a:p>
          <a:p>
            <a:pPr defTabSz="360000"/>
            <a:endParaRPr lang="en-US" altLang="zh-TW" dirty="0"/>
          </a:p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push(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zh-TW" altLang="en-US" dirty="0"/>
              <a:t>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資料推入函數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number++;</a:t>
            </a:r>
          </a:p>
          <a:p>
            <a:pPr defTabSz="360000"/>
            <a:r>
              <a:rPr lang="en-US" altLang="zh-TW" dirty="0"/>
              <a:t>	p = new Node;</a:t>
            </a:r>
          </a:p>
          <a:p>
            <a:pPr defTabSz="360000"/>
            <a:r>
              <a:rPr lang="en-US" altLang="zh-TW" dirty="0"/>
              <a:t>	p-&gt;data = d;</a:t>
            </a:r>
          </a:p>
          <a:p>
            <a:pPr defTabSz="360000"/>
            <a:r>
              <a:rPr lang="en-US" altLang="zh-TW" dirty="0"/>
              <a:t>	p-&gt;next = head;</a:t>
            </a:r>
          </a:p>
          <a:p>
            <a:pPr defTabSz="360000"/>
            <a:r>
              <a:rPr lang="en-US" altLang="zh-TW" dirty="0"/>
              <a:t>	head = p;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47217" y="5185271"/>
            <a:ext cx="1392535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0" name="圓角矩形 19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977424" y="2284635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= 3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915612" y="310417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24" name="直線單箭頭接點 23"/>
          <p:cNvCxnSpPr/>
          <p:nvPr/>
        </p:nvCxnSpPr>
        <p:spPr>
          <a:xfrm>
            <a:off x="6316337" y="1865535"/>
            <a:ext cx="121365" cy="19881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橢圓 31"/>
          <p:cNvSpPr/>
          <p:nvPr/>
        </p:nvSpPr>
        <p:spPr>
          <a:xfrm>
            <a:off x="7139519" y="3304894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3" name="直線單箭頭接點 32"/>
          <p:cNvCxnSpPr/>
          <p:nvPr/>
        </p:nvCxnSpPr>
        <p:spPr>
          <a:xfrm>
            <a:off x="7250107" y="2920481"/>
            <a:ext cx="125242" cy="3844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橢圓 35"/>
          <p:cNvSpPr/>
          <p:nvPr/>
        </p:nvSpPr>
        <p:spPr>
          <a:xfrm>
            <a:off x="6633525" y="2203504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8" name="群組 37"/>
          <p:cNvGrpSpPr/>
          <p:nvPr/>
        </p:nvGrpSpPr>
        <p:grpSpPr>
          <a:xfrm>
            <a:off x="7600617" y="4444761"/>
            <a:ext cx="360040" cy="364803"/>
            <a:chOff x="6156176" y="3227265"/>
            <a:chExt cx="360040" cy="364803"/>
          </a:xfrm>
        </p:grpSpPr>
        <p:cxnSp>
          <p:nvCxnSpPr>
            <p:cNvPr id="39" name="直線接點 38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直線單箭頭接點 45"/>
          <p:cNvCxnSpPr/>
          <p:nvPr/>
        </p:nvCxnSpPr>
        <p:spPr>
          <a:xfrm>
            <a:off x="7626153" y="4061743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橢圓 25"/>
          <p:cNvSpPr/>
          <p:nvPr/>
        </p:nvSpPr>
        <p:spPr>
          <a:xfrm>
            <a:off x="6099718" y="3882403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7" name="直線單箭頭接點 26"/>
          <p:cNvCxnSpPr/>
          <p:nvPr/>
        </p:nvCxnSpPr>
        <p:spPr>
          <a:xfrm flipV="1">
            <a:off x="6610874" y="2923584"/>
            <a:ext cx="265382" cy="93008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/>
          <p:nvPr/>
        </p:nvCxnSpPr>
        <p:spPr>
          <a:xfrm>
            <a:off x="6124441" y="3462743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54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224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563888" y="1104878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/>
              <a:t>push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640612" cy="424731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/>
              <a:t>Stack x</a:t>
            </a:r>
            <a:r>
              <a:rPr lang="en-US" altLang="zh-TW" dirty="0" smtClean="0"/>
              <a:t>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(5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(12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(3</a:t>
            </a:r>
            <a:r>
              <a:rPr lang="en-US" altLang="zh-TW" dirty="0"/>
              <a:t>);</a:t>
            </a:r>
          </a:p>
          <a:p>
            <a:pPr defTabSz="360000"/>
            <a:endParaRPr lang="en-US" altLang="zh-TW" dirty="0" smtClean="0"/>
          </a:p>
          <a:p>
            <a:pPr defTabSz="360000"/>
            <a:endParaRPr lang="en-US" altLang="zh-TW" dirty="0"/>
          </a:p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push(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zh-TW" altLang="en-US" dirty="0"/>
              <a:t>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資料推入函數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number++;</a:t>
            </a:r>
          </a:p>
          <a:p>
            <a:pPr defTabSz="360000"/>
            <a:r>
              <a:rPr lang="en-US" altLang="zh-TW" dirty="0"/>
              <a:t>	p = new Node;</a:t>
            </a:r>
          </a:p>
          <a:p>
            <a:pPr defTabSz="360000"/>
            <a:r>
              <a:rPr lang="en-US" altLang="zh-TW" dirty="0"/>
              <a:t>	p-&gt;data = d;</a:t>
            </a:r>
          </a:p>
          <a:p>
            <a:pPr defTabSz="360000"/>
            <a:r>
              <a:rPr lang="en-US" altLang="zh-TW" dirty="0"/>
              <a:t>	p-&gt;next = head;</a:t>
            </a:r>
          </a:p>
          <a:p>
            <a:pPr defTabSz="360000"/>
            <a:r>
              <a:rPr lang="en-US" altLang="zh-TW" dirty="0"/>
              <a:t>	head = p;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527300" y="5451809"/>
            <a:ext cx="696267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0" name="圓角矩形 19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977424" y="2284635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= 3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915612" y="310417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sp>
        <p:nvSpPr>
          <p:cNvPr id="32" name="橢圓 31"/>
          <p:cNvSpPr/>
          <p:nvPr/>
        </p:nvSpPr>
        <p:spPr>
          <a:xfrm>
            <a:off x="7564723" y="451847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3" name="直線單箭頭接點 32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橢圓 35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8" name="群組 37"/>
          <p:cNvGrpSpPr/>
          <p:nvPr/>
        </p:nvGrpSpPr>
        <p:grpSpPr>
          <a:xfrm>
            <a:off x="8025821" y="5658337"/>
            <a:ext cx="360040" cy="364803"/>
            <a:chOff x="6156176" y="3227265"/>
            <a:chExt cx="360040" cy="364803"/>
          </a:xfrm>
        </p:grpSpPr>
        <p:cxnSp>
          <p:nvCxnSpPr>
            <p:cNvPr id="39" name="直線接點 38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直線單箭頭接點 45"/>
          <p:cNvCxnSpPr/>
          <p:nvPr/>
        </p:nvCxnSpPr>
        <p:spPr>
          <a:xfrm>
            <a:off x="8051357" y="5275319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橢圓 25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8" name="直線單箭頭接點 27"/>
          <p:cNvCxnSpPr>
            <a:endCxn id="26" idx="3"/>
          </p:cNvCxnSpPr>
          <p:nvPr/>
        </p:nvCxnSpPr>
        <p:spPr>
          <a:xfrm flipV="1">
            <a:off x="6244548" y="2899262"/>
            <a:ext cx="483277" cy="3612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單箭頭接點 28"/>
          <p:cNvCxnSpPr/>
          <p:nvPr/>
        </p:nvCxnSpPr>
        <p:spPr>
          <a:xfrm>
            <a:off x="6659531" y="1934270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單箭頭接點 29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55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5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563888" y="1104878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/>
              <a:t>push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640612" cy="424731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/>
              <a:t>Stack x</a:t>
            </a:r>
            <a:r>
              <a:rPr lang="en-US" altLang="zh-TW" dirty="0" smtClean="0"/>
              <a:t>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(5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(12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 err="1" smtClean="0"/>
              <a:t>x.push</a:t>
            </a:r>
            <a:r>
              <a:rPr lang="en-US" altLang="zh-TW" dirty="0" smtClean="0"/>
              <a:t>(3</a:t>
            </a:r>
            <a:r>
              <a:rPr lang="en-US" altLang="zh-TW" dirty="0"/>
              <a:t>);</a:t>
            </a:r>
          </a:p>
          <a:p>
            <a:pPr defTabSz="360000"/>
            <a:endParaRPr lang="en-US" altLang="zh-TW" dirty="0" smtClean="0"/>
          </a:p>
          <a:p>
            <a:pPr defTabSz="360000"/>
            <a:endParaRPr lang="en-US" altLang="zh-TW" dirty="0"/>
          </a:p>
          <a:p>
            <a:pPr defTabSz="360000"/>
            <a:r>
              <a:rPr lang="en-US" altLang="zh-TW" dirty="0" smtClean="0"/>
              <a:t>void </a:t>
            </a:r>
            <a:r>
              <a:rPr lang="en-US" altLang="zh-TW" dirty="0"/>
              <a:t>push(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zh-TW" altLang="en-US" dirty="0"/>
              <a:t>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資料推入函數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number++;</a:t>
            </a:r>
          </a:p>
          <a:p>
            <a:pPr defTabSz="360000"/>
            <a:r>
              <a:rPr lang="en-US" altLang="zh-TW" dirty="0"/>
              <a:t>	p = new Node;</a:t>
            </a:r>
          </a:p>
          <a:p>
            <a:pPr defTabSz="360000"/>
            <a:r>
              <a:rPr lang="en-US" altLang="zh-TW" dirty="0"/>
              <a:t>	p-&gt;data = d;</a:t>
            </a:r>
          </a:p>
          <a:p>
            <a:pPr defTabSz="360000"/>
            <a:r>
              <a:rPr lang="en-US" altLang="zh-TW" dirty="0"/>
              <a:t>	p-&gt;next = head;</a:t>
            </a:r>
          </a:p>
          <a:p>
            <a:pPr defTabSz="360000"/>
            <a:r>
              <a:rPr lang="en-US" altLang="zh-TW" dirty="0"/>
              <a:t>	head = p;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0" name="圓角矩形 19">
            <a:hlinkClick r:id="rId2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32" name="橢圓 31"/>
          <p:cNvSpPr/>
          <p:nvPr/>
        </p:nvSpPr>
        <p:spPr>
          <a:xfrm>
            <a:off x="7564723" y="451847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3" name="直線單箭頭接點 32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橢圓 35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8" name="群組 37"/>
          <p:cNvGrpSpPr/>
          <p:nvPr/>
        </p:nvGrpSpPr>
        <p:grpSpPr>
          <a:xfrm>
            <a:off x="8025821" y="5658337"/>
            <a:ext cx="360040" cy="364803"/>
            <a:chOff x="6156176" y="3227265"/>
            <a:chExt cx="360040" cy="364803"/>
          </a:xfrm>
        </p:grpSpPr>
        <p:cxnSp>
          <p:nvCxnSpPr>
            <p:cNvPr id="39" name="直線接點 38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直線單箭頭接點 45"/>
          <p:cNvCxnSpPr/>
          <p:nvPr/>
        </p:nvCxnSpPr>
        <p:spPr>
          <a:xfrm>
            <a:off x="8051357" y="5275319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橢圓 25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9" name="直線單箭頭接點 28"/>
          <p:cNvCxnSpPr/>
          <p:nvPr/>
        </p:nvCxnSpPr>
        <p:spPr>
          <a:xfrm>
            <a:off x="6659531" y="1934270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單箭頭接點 29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圓角矩形 30">
            <a:hlinkClick r:id="rId3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首</a:t>
            </a:r>
            <a:r>
              <a:rPr lang="zh-TW" altLang="en-US" dirty="0" smtClean="0"/>
              <a:t>頁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56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431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563888" y="1104878"/>
            <a:ext cx="2048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 smtClean="0"/>
              <a:t>pop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116559" cy="452431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a, 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 smtClean="0"/>
              <a:t>b=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/>
              <a:t>pop()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從堆疊取出資料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/>
              <a:t>int</a:t>
            </a:r>
            <a:r>
              <a:rPr lang="en-US" altLang="zh-TW" dirty="0"/>
              <a:t> d;</a:t>
            </a:r>
          </a:p>
          <a:p>
            <a:pPr defTabSz="360000"/>
            <a:r>
              <a:rPr lang="en-US" altLang="zh-TW" dirty="0"/>
              <a:t>	if (head == NULL)</a:t>
            </a:r>
          </a:p>
          <a:p>
            <a:pPr defTabSz="360000"/>
            <a:r>
              <a:rPr lang="en-US" altLang="zh-TW" dirty="0"/>
              <a:t>		return(</a:t>
            </a:r>
            <a:r>
              <a:rPr lang="en-US" altLang="zh-TW" dirty="0" err="1"/>
              <a:t>noData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/>
              <a:t>	p = head;</a:t>
            </a:r>
          </a:p>
          <a:p>
            <a:pPr defTabSz="360000"/>
            <a:r>
              <a:rPr lang="en-US" altLang="zh-TW" dirty="0"/>
              <a:t>	head = p-&gt;next;</a:t>
            </a:r>
          </a:p>
          <a:p>
            <a:pPr defTabSz="360000"/>
            <a:r>
              <a:rPr lang="en-US" altLang="zh-TW" dirty="0"/>
              <a:t>	d = p-&gt;data;</a:t>
            </a:r>
          </a:p>
          <a:p>
            <a:pPr defTabSz="360000"/>
            <a:r>
              <a:rPr lang="en-US" altLang="zh-TW" dirty="0"/>
              <a:t>	delete(p);</a:t>
            </a:r>
          </a:p>
          <a:p>
            <a:pPr defTabSz="360000"/>
            <a:r>
              <a:rPr lang="en-US" altLang="zh-TW" dirty="0"/>
              <a:t>	number--;</a:t>
            </a:r>
          </a:p>
          <a:p>
            <a:pPr defTabSz="360000"/>
            <a:r>
              <a:rPr lang="en-US" altLang="zh-TW" dirty="0"/>
              <a:t>	return(d);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602361" y="1589209"/>
            <a:ext cx="1377351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2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2" name="圓角矩形 31">
            <a:hlinkClick r:id="rId2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首頁</a:t>
            </a:r>
            <a:endParaRPr lang="zh-TW" altLang="en-US" dirty="0"/>
          </a:p>
        </p:txBody>
      </p:sp>
      <p:sp>
        <p:nvSpPr>
          <p:cNvPr id="34" name="圓角矩形 33">
            <a:hlinkClick r:id="rId3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19" name="直線單箭頭接點 18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橢圓 19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grpSp>
        <p:nvGrpSpPr>
          <p:cNvPr id="21" name="群組 20"/>
          <p:cNvGrpSpPr/>
          <p:nvPr/>
        </p:nvGrpSpPr>
        <p:grpSpPr>
          <a:xfrm>
            <a:off x="7620533" y="4526001"/>
            <a:ext cx="360040" cy="364803"/>
            <a:chOff x="6156176" y="3227265"/>
            <a:chExt cx="360040" cy="364803"/>
          </a:xfrm>
        </p:grpSpPr>
        <p:cxnSp>
          <p:nvCxnSpPr>
            <p:cNvPr id="22" name="直線接點 21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橢圓 25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7" name="直線單箭頭接點 26"/>
          <p:cNvCxnSpPr/>
          <p:nvPr/>
        </p:nvCxnSpPr>
        <p:spPr>
          <a:xfrm>
            <a:off x="6659531" y="1934270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4332685" y="194838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4332685" y="247290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57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598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116559" cy="452431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a, 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 smtClean="0"/>
              <a:t>b=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/>
              <a:t>pop()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從堆疊取出資料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/>
              <a:t>int</a:t>
            </a:r>
            <a:r>
              <a:rPr lang="en-US" altLang="zh-TW" dirty="0"/>
              <a:t> d;</a:t>
            </a:r>
          </a:p>
          <a:p>
            <a:pPr defTabSz="360000"/>
            <a:r>
              <a:rPr lang="en-US" altLang="zh-TW" dirty="0"/>
              <a:t>	if (head == NULL)</a:t>
            </a:r>
          </a:p>
          <a:p>
            <a:pPr defTabSz="360000"/>
            <a:r>
              <a:rPr lang="en-US" altLang="zh-TW" dirty="0"/>
              <a:t>		return(</a:t>
            </a:r>
            <a:r>
              <a:rPr lang="en-US" altLang="zh-TW" dirty="0" err="1"/>
              <a:t>noData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/>
              <a:t>	p = head;</a:t>
            </a:r>
          </a:p>
          <a:p>
            <a:pPr defTabSz="360000"/>
            <a:r>
              <a:rPr lang="en-US" altLang="zh-TW" dirty="0"/>
              <a:t>	head = p-&gt;next;</a:t>
            </a:r>
          </a:p>
          <a:p>
            <a:pPr defTabSz="360000"/>
            <a:r>
              <a:rPr lang="en-US" altLang="zh-TW" dirty="0"/>
              <a:t>	d = p-&gt;data;</a:t>
            </a:r>
          </a:p>
          <a:p>
            <a:pPr defTabSz="360000"/>
            <a:r>
              <a:rPr lang="en-US" altLang="zh-TW" dirty="0"/>
              <a:t>	delete(p);</a:t>
            </a:r>
          </a:p>
          <a:p>
            <a:pPr defTabSz="360000"/>
            <a:r>
              <a:rPr lang="en-US" altLang="zh-TW" dirty="0"/>
              <a:t>	number--;</a:t>
            </a:r>
          </a:p>
          <a:p>
            <a:pPr defTabSz="360000"/>
            <a:r>
              <a:rPr lang="en-US" altLang="zh-TW" dirty="0"/>
              <a:t>	return(d);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602361" y="1883569"/>
            <a:ext cx="1377351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2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19" name="直線單箭頭接點 18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橢圓 19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grpSp>
        <p:nvGrpSpPr>
          <p:cNvPr id="21" name="群組 20"/>
          <p:cNvGrpSpPr/>
          <p:nvPr/>
        </p:nvGrpSpPr>
        <p:grpSpPr>
          <a:xfrm>
            <a:off x="7620533" y="4526001"/>
            <a:ext cx="360040" cy="364803"/>
            <a:chOff x="6156176" y="3227265"/>
            <a:chExt cx="360040" cy="364803"/>
          </a:xfrm>
        </p:grpSpPr>
        <p:cxnSp>
          <p:nvCxnSpPr>
            <p:cNvPr id="22" name="直線接點 21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橢圓 25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7" name="直線單箭頭接點 26"/>
          <p:cNvCxnSpPr/>
          <p:nvPr/>
        </p:nvCxnSpPr>
        <p:spPr>
          <a:xfrm>
            <a:off x="6659531" y="1934270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4332685" y="194838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4332685" y="247290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31" name="圓角矩形 30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3563888" y="1104878"/>
            <a:ext cx="2048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 smtClean="0"/>
              <a:t>pop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58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536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116559" cy="452431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a, 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 smtClean="0"/>
              <a:t>b=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/>
              <a:t>pop()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從堆疊取出資料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/>
              <a:t>int</a:t>
            </a:r>
            <a:r>
              <a:rPr lang="en-US" altLang="zh-TW" dirty="0"/>
              <a:t> d;</a:t>
            </a:r>
          </a:p>
          <a:p>
            <a:pPr defTabSz="360000"/>
            <a:r>
              <a:rPr lang="en-US" altLang="zh-TW" dirty="0"/>
              <a:t>	if (head == NULL)</a:t>
            </a:r>
          </a:p>
          <a:p>
            <a:pPr defTabSz="360000"/>
            <a:r>
              <a:rPr lang="en-US" altLang="zh-TW" dirty="0"/>
              <a:t>		return(</a:t>
            </a:r>
            <a:r>
              <a:rPr lang="en-US" altLang="zh-TW" dirty="0" err="1"/>
              <a:t>noData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/>
              <a:t>	p = head;</a:t>
            </a:r>
          </a:p>
          <a:p>
            <a:pPr defTabSz="360000"/>
            <a:r>
              <a:rPr lang="en-US" altLang="zh-TW" dirty="0"/>
              <a:t>	head = p-&gt;next;</a:t>
            </a:r>
          </a:p>
          <a:p>
            <a:pPr defTabSz="360000"/>
            <a:r>
              <a:rPr lang="en-US" altLang="zh-TW" dirty="0"/>
              <a:t>	d = p-&gt;data;</a:t>
            </a:r>
          </a:p>
          <a:p>
            <a:pPr defTabSz="360000"/>
            <a:r>
              <a:rPr lang="en-US" altLang="zh-TW" dirty="0"/>
              <a:t>	delete(p);</a:t>
            </a:r>
          </a:p>
          <a:p>
            <a:pPr defTabSz="360000"/>
            <a:r>
              <a:rPr lang="en-US" altLang="zh-TW" dirty="0"/>
              <a:t>	number--;</a:t>
            </a:r>
          </a:p>
          <a:p>
            <a:pPr defTabSz="360000"/>
            <a:r>
              <a:rPr lang="en-US" altLang="zh-TW" dirty="0"/>
              <a:t>	return(d);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62401" y="2972481"/>
            <a:ext cx="1377351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2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19" name="直線單箭頭接點 18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橢圓 19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grpSp>
        <p:nvGrpSpPr>
          <p:cNvPr id="21" name="群組 20"/>
          <p:cNvGrpSpPr/>
          <p:nvPr/>
        </p:nvGrpSpPr>
        <p:grpSpPr>
          <a:xfrm>
            <a:off x="7620533" y="4526001"/>
            <a:ext cx="360040" cy="364803"/>
            <a:chOff x="6156176" y="3227265"/>
            <a:chExt cx="360040" cy="364803"/>
          </a:xfrm>
        </p:grpSpPr>
        <p:cxnSp>
          <p:nvCxnSpPr>
            <p:cNvPr id="22" name="直線接點 21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橢圓 25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7" name="直線單箭頭接點 26"/>
          <p:cNvCxnSpPr/>
          <p:nvPr/>
        </p:nvCxnSpPr>
        <p:spPr>
          <a:xfrm>
            <a:off x="6659531" y="1934270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4332685" y="194838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4332685" y="247290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31" name="圓角矩形 30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5915612" y="310417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33" name="直線單箭頭接點 32"/>
          <p:cNvCxnSpPr/>
          <p:nvPr/>
        </p:nvCxnSpPr>
        <p:spPr>
          <a:xfrm>
            <a:off x="6124441" y="3462743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字方塊 35"/>
          <p:cNvSpPr txBox="1"/>
          <p:nvPr/>
        </p:nvSpPr>
        <p:spPr>
          <a:xfrm>
            <a:off x="3563888" y="1104878"/>
            <a:ext cx="2048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 smtClean="0"/>
              <a:t>pop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59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709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776540" y="1133453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認識</a:t>
            </a:r>
            <a:r>
              <a:rPr lang="en-US" altLang="zh-TW" dirty="0" smtClean="0"/>
              <a:t>Stack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229217" cy="3139321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Stack x;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main() {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d;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(5);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(3);</a:t>
            </a:r>
          </a:p>
          <a:p>
            <a:pPr defTabSz="360000"/>
            <a:r>
              <a:rPr lang="en-US" altLang="zh-TW" dirty="0" smtClean="0"/>
              <a:t>	d=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</a:t>
            </a:r>
            <a:r>
              <a:rPr lang="en-US" altLang="zh-TW" dirty="0" err="1" smtClean="0"/>
              <a:t>x.size</a:t>
            </a:r>
            <a:r>
              <a:rPr lang="en-US" altLang="zh-TW" dirty="0" smtClean="0"/>
              <a:t>()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</a:p>
          <a:p>
            <a:pPr defTabSz="360000"/>
            <a:r>
              <a:rPr lang="en-US" altLang="zh-TW" dirty="0"/>
              <a:t>}</a:t>
            </a:r>
            <a:endParaRPr lang="en-US" altLang="zh-TW" dirty="0" smtClean="0"/>
          </a:p>
        </p:txBody>
      </p:sp>
      <p:sp>
        <p:nvSpPr>
          <p:cNvPr id="10" name="文字方塊 9"/>
          <p:cNvSpPr txBox="1"/>
          <p:nvPr/>
        </p:nvSpPr>
        <p:spPr>
          <a:xfrm>
            <a:off x="2546705" y="1546039"/>
            <a:ext cx="2241319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Stack() {</a:t>
            </a:r>
            <a:r>
              <a:rPr lang="zh-TW" altLang="en-US" dirty="0" smtClean="0"/>
              <a:t> </a:t>
            </a:r>
            <a:r>
              <a:rPr lang="en-US" altLang="zh-TW" dirty="0" smtClean="0">
                <a:solidFill>
                  <a:srgbClr val="00B050"/>
                </a:solidFill>
              </a:rPr>
              <a:t>//</a:t>
            </a:r>
            <a:r>
              <a:rPr lang="zh-TW" altLang="en-US" dirty="0" smtClean="0">
                <a:solidFill>
                  <a:srgbClr val="00B050"/>
                </a:solidFill>
              </a:rPr>
              <a:t>建構函數</a:t>
            </a:r>
            <a:endParaRPr lang="en-US" altLang="zh-TW" dirty="0" smtClean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 smtClean="0"/>
              <a:t>	head = NULL;</a:t>
            </a:r>
          </a:p>
          <a:p>
            <a:pPr defTabSz="360000"/>
            <a:r>
              <a:rPr lang="en-US" altLang="zh-TW" dirty="0" smtClean="0"/>
              <a:t>	number = 0;</a:t>
            </a:r>
          </a:p>
          <a:p>
            <a:pPr defTabSz="360000"/>
            <a:r>
              <a:rPr lang="en-US" altLang="zh-TW" dirty="0" smtClean="0"/>
              <a:t>}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866" y="3785122"/>
            <a:ext cx="1362265" cy="1800476"/>
          </a:xfrm>
          <a:prstGeom prst="rect">
            <a:avLst/>
          </a:prstGeom>
        </p:spPr>
      </p:pic>
      <p:sp>
        <p:nvSpPr>
          <p:cNvPr id="13" name="圓角矩形 12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14" name="圓角矩形 13">
            <a:hlinkClick r:id="rId4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2915816" y="2156743"/>
            <a:ext cx="1656182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8" name="直線單箭頭接點 7"/>
          <p:cNvCxnSpPr/>
          <p:nvPr/>
        </p:nvCxnSpPr>
        <p:spPr>
          <a:xfrm>
            <a:off x="6588224" y="1934270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群組 18"/>
          <p:cNvGrpSpPr/>
          <p:nvPr/>
        </p:nvGrpSpPr>
        <p:grpSpPr>
          <a:xfrm>
            <a:off x="6552220" y="2272109"/>
            <a:ext cx="360040" cy="364803"/>
            <a:chOff x="6156176" y="3227265"/>
            <a:chExt cx="360040" cy="364803"/>
          </a:xfrm>
        </p:grpSpPr>
        <p:cxnSp>
          <p:nvCxnSpPr>
            <p:cNvPr id="12" name="直線接點 11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文字方塊 1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0</a:t>
            </a:r>
            <a:endParaRPr lang="zh-TW" altLang="en-US" dirty="0"/>
          </a:p>
        </p:txBody>
      </p:sp>
      <p:sp>
        <p:nvSpPr>
          <p:cNvPr id="21" name="矩形 2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358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116559" cy="452431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a, 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 smtClean="0"/>
              <a:t>b=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/>
              <a:t>pop()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從堆疊取出資料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/>
              <a:t>int</a:t>
            </a:r>
            <a:r>
              <a:rPr lang="en-US" altLang="zh-TW" dirty="0"/>
              <a:t> d;</a:t>
            </a:r>
          </a:p>
          <a:p>
            <a:pPr defTabSz="360000"/>
            <a:r>
              <a:rPr lang="en-US" altLang="zh-TW" dirty="0"/>
              <a:t>	if (head == NULL)</a:t>
            </a:r>
          </a:p>
          <a:p>
            <a:pPr defTabSz="360000"/>
            <a:r>
              <a:rPr lang="en-US" altLang="zh-TW" dirty="0"/>
              <a:t>		return(</a:t>
            </a:r>
            <a:r>
              <a:rPr lang="en-US" altLang="zh-TW" dirty="0" err="1"/>
              <a:t>noData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/>
              <a:t>	p = head;</a:t>
            </a:r>
          </a:p>
          <a:p>
            <a:pPr defTabSz="360000"/>
            <a:r>
              <a:rPr lang="en-US" altLang="zh-TW" dirty="0"/>
              <a:t>	head = p-&gt;next;</a:t>
            </a:r>
          </a:p>
          <a:p>
            <a:pPr defTabSz="360000"/>
            <a:r>
              <a:rPr lang="en-US" altLang="zh-TW" dirty="0"/>
              <a:t>	d = p-&gt;data;</a:t>
            </a:r>
          </a:p>
          <a:p>
            <a:pPr defTabSz="360000"/>
            <a:r>
              <a:rPr lang="en-US" altLang="zh-TW" dirty="0"/>
              <a:t>	delete(p);</a:t>
            </a:r>
          </a:p>
          <a:p>
            <a:pPr defTabSz="360000"/>
            <a:r>
              <a:rPr lang="en-US" altLang="zh-TW" dirty="0"/>
              <a:t>	number--;</a:t>
            </a:r>
          </a:p>
          <a:p>
            <a:pPr defTabSz="360000"/>
            <a:r>
              <a:rPr lang="en-US" altLang="zh-TW" dirty="0"/>
              <a:t>	return(d);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62401" y="3242196"/>
            <a:ext cx="1377351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2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cxnSp>
        <p:nvCxnSpPr>
          <p:cNvPr id="19" name="直線單箭頭接點 18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橢圓 19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grpSp>
        <p:nvGrpSpPr>
          <p:cNvPr id="21" name="群組 20"/>
          <p:cNvGrpSpPr/>
          <p:nvPr/>
        </p:nvGrpSpPr>
        <p:grpSpPr>
          <a:xfrm>
            <a:off x="7620533" y="4526001"/>
            <a:ext cx="360040" cy="364803"/>
            <a:chOff x="6156176" y="3227265"/>
            <a:chExt cx="360040" cy="364803"/>
          </a:xfrm>
        </p:grpSpPr>
        <p:cxnSp>
          <p:nvCxnSpPr>
            <p:cNvPr id="22" name="直線接點 21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橢圓 25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7" name="直線單箭頭接點 26"/>
          <p:cNvCxnSpPr/>
          <p:nvPr/>
        </p:nvCxnSpPr>
        <p:spPr>
          <a:xfrm>
            <a:off x="6659531" y="1934270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4332685" y="194838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4332685" y="247290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31" name="圓角矩形 30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5915612" y="310417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33" name="直線單箭頭接點 32"/>
          <p:cNvCxnSpPr/>
          <p:nvPr/>
        </p:nvCxnSpPr>
        <p:spPr>
          <a:xfrm>
            <a:off x="6124441" y="3462743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字方塊 35"/>
          <p:cNvSpPr txBox="1"/>
          <p:nvPr/>
        </p:nvSpPr>
        <p:spPr>
          <a:xfrm>
            <a:off x="7491503" y="1934270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3563888" y="1104878"/>
            <a:ext cx="2048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 smtClean="0"/>
              <a:t>pop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60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32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116559" cy="452431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a, 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 smtClean="0"/>
              <a:t>b=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/>
              <a:t>pop()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從堆疊取出資料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/>
              <a:t>int</a:t>
            </a:r>
            <a:r>
              <a:rPr lang="en-US" altLang="zh-TW" dirty="0"/>
              <a:t> d;</a:t>
            </a:r>
          </a:p>
          <a:p>
            <a:pPr defTabSz="360000"/>
            <a:r>
              <a:rPr lang="en-US" altLang="zh-TW" dirty="0"/>
              <a:t>	if (head == NULL)</a:t>
            </a:r>
          </a:p>
          <a:p>
            <a:pPr defTabSz="360000"/>
            <a:r>
              <a:rPr lang="en-US" altLang="zh-TW" dirty="0"/>
              <a:t>		return(</a:t>
            </a:r>
            <a:r>
              <a:rPr lang="en-US" altLang="zh-TW" dirty="0" err="1"/>
              <a:t>noData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/>
              <a:t>	p = head;</a:t>
            </a:r>
          </a:p>
          <a:p>
            <a:pPr defTabSz="360000"/>
            <a:r>
              <a:rPr lang="en-US" altLang="zh-TW" dirty="0"/>
              <a:t>	head = p-&gt;next;</a:t>
            </a:r>
          </a:p>
          <a:p>
            <a:pPr defTabSz="360000"/>
            <a:r>
              <a:rPr lang="en-US" altLang="zh-TW" dirty="0"/>
              <a:t>	d = p-&gt;data;</a:t>
            </a:r>
          </a:p>
          <a:p>
            <a:pPr defTabSz="360000"/>
            <a:r>
              <a:rPr lang="en-US" altLang="zh-TW" dirty="0"/>
              <a:t>	delete(p);</a:t>
            </a:r>
          </a:p>
          <a:p>
            <a:pPr defTabSz="360000"/>
            <a:r>
              <a:rPr lang="en-US" altLang="zh-TW" dirty="0"/>
              <a:t>	number--;</a:t>
            </a:r>
          </a:p>
          <a:p>
            <a:pPr defTabSz="360000"/>
            <a:r>
              <a:rPr lang="en-US" altLang="zh-TW" dirty="0"/>
              <a:t>	return(d);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62401" y="3505845"/>
            <a:ext cx="2097431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2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cxnSp>
        <p:nvCxnSpPr>
          <p:cNvPr id="19" name="直線單箭頭接點 18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橢圓 19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grpSp>
        <p:nvGrpSpPr>
          <p:cNvPr id="21" name="群組 20"/>
          <p:cNvGrpSpPr/>
          <p:nvPr/>
        </p:nvGrpSpPr>
        <p:grpSpPr>
          <a:xfrm>
            <a:off x="7620533" y="4526001"/>
            <a:ext cx="360040" cy="364803"/>
            <a:chOff x="6156176" y="3227265"/>
            <a:chExt cx="360040" cy="364803"/>
          </a:xfrm>
        </p:grpSpPr>
        <p:cxnSp>
          <p:nvCxnSpPr>
            <p:cNvPr id="22" name="直線接點 21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橢圓 25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7" name="直線單箭頭接點 26"/>
          <p:cNvCxnSpPr/>
          <p:nvPr/>
        </p:nvCxnSpPr>
        <p:spPr>
          <a:xfrm>
            <a:off x="6659531" y="1934270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4332685" y="194838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4332685" y="247290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31" name="圓角矩形 30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5915612" y="310417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33" name="直線單箭頭接點 32"/>
          <p:cNvCxnSpPr/>
          <p:nvPr/>
        </p:nvCxnSpPr>
        <p:spPr>
          <a:xfrm>
            <a:off x="6124441" y="3462743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字方塊 35"/>
          <p:cNvSpPr txBox="1"/>
          <p:nvPr/>
        </p:nvSpPr>
        <p:spPr>
          <a:xfrm>
            <a:off x="7491503" y="1934270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3563888" y="1104878"/>
            <a:ext cx="2048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 smtClean="0"/>
              <a:t>pop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61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852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116559" cy="452431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a, 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 smtClean="0"/>
              <a:t>b=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/>
              <a:t>pop()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從堆疊取出資料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/>
              <a:t>int</a:t>
            </a:r>
            <a:r>
              <a:rPr lang="en-US" altLang="zh-TW" dirty="0"/>
              <a:t> d;</a:t>
            </a:r>
          </a:p>
          <a:p>
            <a:pPr defTabSz="360000"/>
            <a:r>
              <a:rPr lang="en-US" altLang="zh-TW" dirty="0"/>
              <a:t>	if (head == NULL)</a:t>
            </a:r>
          </a:p>
          <a:p>
            <a:pPr defTabSz="360000"/>
            <a:r>
              <a:rPr lang="en-US" altLang="zh-TW" dirty="0"/>
              <a:t>		return(</a:t>
            </a:r>
            <a:r>
              <a:rPr lang="en-US" altLang="zh-TW" dirty="0" err="1"/>
              <a:t>noData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/>
              <a:t>	p = head;</a:t>
            </a:r>
          </a:p>
          <a:p>
            <a:pPr defTabSz="360000"/>
            <a:r>
              <a:rPr lang="en-US" altLang="zh-TW" dirty="0"/>
              <a:t>	head = p-&gt;next;</a:t>
            </a:r>
          </a:p>
          <a:p>
            <a:pPr defTabSz="360000"/>
            <a:r>
              <a:rPr lang="en-US" altLang="zh-TW" dirty="0"/>
              <a:t>	d = p-&gt;data;</a:t>
            </a:r>
          </a:p>
          <a:p>
            <a:pPr defTabSz="360000"/>
            <a:r>
              <a:rPr lang="en-US" altLang="zh-TW" dirty="0"/>
              <a:t>	delete(p);</a:t>
            </a:r>
          </a:p>
          <a:p>
            <a:pPr defTabSz="360000"/>
            <a:r>
              <a:rPr lang="en-US" altLang="zh-TW" dirty="0"/>
              <a:t>	number--;</a:t>
            </a:r>
          </a:p>
          <a:p>
            <a:pPr defTabSz="360000"/>
            <a:r>
              <a:rPr lang="en-US" altLang="zh-TW" dirty="0"/>
              <a:t>	return(d);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62401" y="4072384"/>
            <a:ext cx="2097431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2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cxnSp>
        <p:nvCxnSpPr>
          <p:cNvPr id="19" name="直線單箭頭接點 18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橢圓 19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grpSp>
        <p:nvGrpSpPr>
          <p:cNvPr id="21" name="群組 20"/>
          <p:cNvGrpSpPr/>
          <p:nvPr/>
        </p:nvGrpSpPr>
        <p:grpSpPr>
          <a:xfrm>
            <a:off x="7620533" y="4526001"/>
            <a:ext cx="360040" cy="364803"/>
            <a:chOff x="6156176" y="3227265"/>
            <a:chExt cx="360040" cy="364803"/>
          </a:xfrm>
        </p:grpSpPr>
        <p:cxnSp>
          <p:nvCxnSpPr>
            <p:cNvPr id="22" name="直線接點 21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橢圓 25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7" name="直線單箭頭接點 26"/>
          <p:cNvCxnSpPr/>
          <p:nvPr/>
        </p:nvCxnSpPr>
        <p:spPr>
          <a:xfrm>
            <a:off x="6659531" y="1934270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4332685" y="194838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4332685" y="247290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31" name="圓角矩形 30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5915612" y="310417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33" name="直線單箭頭接點 32"/>
          <p:cNvCxnSpPr>
            <a:endCxn id="26" idx="3"/>
          </p:cNvCxnSpPr>
          <p:nvPr/>
        </p:nvCxnSpPr>
        <p:spPr>
          <a:xfrm flipV="1">
            <a:off x="6192743" y="2899262"/>
            <a:ext cx="535082" cy="3588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字方塊 35"/>
          <p:cNvSpPr txBox="1"/>
          <p:nvPr/>
        </p:nvSpPr>
        <p:spPr>
          <a:xfrm>
            <a:off x="7491503" y="1934270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3563888" y="1104878"/>
            <a:ext cx="2048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 smtClean="0"/>
              <a:t>pop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62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628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116559" cy="452431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a, 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 smtClean="0"/>
              <a:t>b=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/>
              <a:t>pop()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從堆疊取出資料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/>
              <a:t>int</a:t>
            </a:r>
            <a:r>
              <a:rPr lang="en-US" altLang="zh-TW" dirty="0"/>
              <a:t> d;</a:t>
            </a:r>
          </a:p>
          <a:p>
            <a:pPr defTabSz="360000"/>
            <a:r>
              <a:rPr lang="en-US" altLang="zh-TW" dirty="0"/>
              <a:t>	if (head == NULL)</a:t>
            </a:r>
          </a:p>
          <a:p>
            <a:pPr defTabSz="360000"/>
            <a:r>
              <a:rPr lang="en-US" altLang="zh-TW" dirty="0"/>
              <a:t>		return(</a:t>
            </a:r>
            <a:r>
              <a:rPr lang="en-US" altLang="zh-TW" dirty="0" err="1"/>
              <a:t>noData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/>
              <a:t>	p = head;</a:t>
            </a:r>
          </a:p>
          <a:p>
            <a:pPr defTabSz="360000"/>
            <a:r>
              <a:rPr lang="en-US" altLang="zh-TW" dirty="0"/>
              <a:t>	head = p-&gt;next;</a:t>
            </a:r>
          </a:p>
          <a:p>
            <a:pPr defTabSz="360000"/>
            <a:r>
              <a:rPr lang="en-US" altLang="zh-TW" dirty="0"/>
              <a:t>	d = p-&gt;data;</a:t>
            </a:r>
          </a:p>
          <a:p>
            <a:pPr defTabSz="360000"/>
            <a:r>
              <a:rPr lang="en-US" altLang="zh-TW" dirty="0"/>
              <a:t>	delete(p);</a:t>
            </a:r>
          </a:p>
          <a:p>
            <a:pPr defTabSz="360000"/>
            <a:r>
              <a:rPr lang="en-US" altLang="zh-TW" dirty="0"/>
              <a:t>	number--;</a:t>
            </a:r>
          </a:p>
          <a:p>
            <a:pPr defTabSz="360000"/>
            <a:r>
              <a:rPr lang="en-US" altLang="zh-TW" dirty="0"/>
              <a:t>	return(d);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62401" y="4341366"/>
            <a:ext cx="2097431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2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5942668" y="3592454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19" name="直線單箭頭接點 18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橢圓 19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grpSp>
        <p:nvGrpSpPr>
          <p:cNvPr id="21" name="群組 20"/>
          <p:cNvGrpSpPr/>
          <p:nvPr/>
        </p:nvGrpSpPr>
        <p:grpSpPr>
          <a:xfrm>
            <a:off x="7620533" y="4526001"/>
            <a:ext cx="360040" cy="364803"/>
            <a:chOff x="6156176" y="3227265"/>
            <a:chExt cx="360040" cy="364803"/>
          </a:xfrm>
        </p:grpSpPr>
        <p:cxnSp>
          <p:nvCxnSpPr>
            <p:cNvPr id="22" name="直線接點 21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橢圓 25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7" name="直線單箭頭接點 26"/>
          <p:cNvCxnSpPr>
            <a:endCxn id="20" idx="2"/>
          </p:cNvCxnSpPr>
          <p:nvPr/>
        </p:nvCxnSpPr>
        <p:spPr>
          <a:xfrm flipV="1">
            <a:off x="6659523" y="3777120"/>
            <a:ext cx="399206" cy="310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4332685" y="194838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4332685" y="247290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31" name="圓角矩形 30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5915612" y="310417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33" name="直線單箭頭接點 32"/>
          <p:cNvCxnSpPr>
            <a:endCxn id="26" idx="3"/>
          </p:cNvCxnSpPr>
          <p:nvPr/>
        </p:nvCxnSpPr>
        <p:spPr>
          <a:xfrm flipV="1">
            <a:off x="6192743" y="2899262"/>
            <a:ext cx="535082" cy="3588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字方塊 35"/>
          <p:cNvSpPr txBox="1"/>
          <p:nvPr/>
        </p:nvSpPr>
        <p:spPr>
          <a:xfrm>
            <a:off x="7491503" y="1934270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</a:t>
            </a:r>
            <a:endParaRPr lang="zh-TW" altLang="en-US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3563888" y="1104878"/>
            <a:ext cx="2048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 smtClean="0"/>
              <a:t>pop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63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121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116559" cy="452431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a, 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 smtClean="0"/>
              <a:t>b=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/>
              <a:t>pop()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從堆疊取出資料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/>
              <a:t>int</a:t>
            </a:r>
            <a:r>
              <a:rPr lang="en-US" altLang="zh-TW" dirty="0"/>
              <a:t> d;</a:t>
            </a:r>
          </a:p>
          <a:p>
            <a:pPr defTabSz="360000"/>
            <a:r>
              <a:rPr lang="en-US" altLang="zh-TW" dirty="0"/>
              <a:t>	if (head == NULL)</a:t>
            </a:r>
          </a:p>
          <a:p>
            <a:pPr defTabSz="360000"/>
            <a:r>
              <a:rPr lang="en-US" altLang="zh-TW" dirty="0"/>
              <a:t>		return(</a:t>
            </a:r>
            <a:r>
              <a:rPr lang="en-US" altLang="zh-TW" dirty="0" err="1"/>
              <a:t>noData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/>
              <a:t>	p = head;</a:t>
            </a:r>
          </a:p>
          <a:p>
            <a:pPr defTabSz="360000"/>
            <a:r>
              <a:rPr lang="en-US" altLang="zh-TW" dirty="0"/>
              <a:t>	head = p-&gt;next;</a:t>
            </a:r>
          </a:p>
          <a:p>
            <a:pPr defTabSz="360000"/>
            <a:r>
              <a:rPr lang="en-US" altLang="zh-TW" dirty="0"/>
              <a:t>	d = p-&gt;data;</a:t>
            </a:r>
          </a:p>
          <a:p>
            <a:pPr defTabSz="360000"/>
            <a:r>
              <a:rPr lang="en-US" altLang="zh-TW" dirty="0"/>
              <a:t>	delete(p);</a:t>
            </a:r>
          </a:p>
          <a:p>
            <a:pPr defTabSz="360000"/>
            <a:r>
              <a:rPr lang="en-US" altLang="zh-TW" dirty="0"/>
              <a:t>	number--;</a:t>
            </a:r>
          </a:p>
          <a:p>
            <a:pPr defTabSz="360000"/>
            <a:r>
              <a:rPr lang="en-US" altLang="zh-TW" dirty="0"/>
              <a:t>	return(d);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62401" y="4624065"/>
            <a:ext cx="2097431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2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5942668" y="3592454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19" name="直線單箭頭接點 18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橢圓 19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grpSp>
        <p:nvGrpSpPr>
          <p:cNvPr id="21" name="群組 20"/>
          <p:cNvGrpSpPr/>
          <p:nvPr/>
        </p:nvGrpSpPr>
        <p:grpSpPr>
          <a:xfrm>
            <a:off x="7620533" y="4526001"/>
            <a:ext cx="360040" cy="364803"/>
            <a:chOff x="6156176" y="3227265"/>
            <a:chExt cx="360040" cy="364803"/>
          </a:xfrm>
        </p:grpSpPr>
        <p:cxnSp>
          <p:nvCxnSpPr>
            <p:cNvPr id="22" name="直線接點 21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橢圓 25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7" name="直線單箭頭接點 26"/>
          <p:cNvCxnSpPr>
            <a:endCxn id="20" idx="2"/>
          </p:cNvCxnSpPr>
          <p:nvPr/>
        </p:nvCxnSpPr>
        <p:spPr>
          <a:xfrm flipV="1">
            <a:off x="6659523" y="3777120"/>
            <a:ext cx="399206" cy="310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4332685" y="194838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4332685" y="247290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31" name="圓角矩形 30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5915612" y="310417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33" name="直線單箭頭接點 32"/>
          <p:cNvCxnSpPr>
            <a:endCxn id="26" idx="3"/>
          </p:cNvCxnSpPr>
          <p:nvPr/>
        </p:nvCxnSpPr>
        <p:spPr>
          <a:xfrm flipV="1">
            <a:off x="6192743" y="2899262"/>
            <a:ext cx="535082" cy="3588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字方塊 35"/>
          <p:cNvSpPr txBox="1"/>
          <p:nvPr/>
        </p:nvSpPr>
        <p:spPr>
          <a:xfrm>
            <a:off x="7491503" y="1934270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= </a:t>
            </a:r>
            <a:r>
              <a:rPr lang="en-US" altLang="zh-TW" dirty="0" smtClean="0">
                <a:solidFill>
                  <a:srgbClr val="FF0000"/>
                </a:solidFill>
              </a:rPr>
              <a:t>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3563888" y="1104878"/>
            <a:ext cx="2048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 smtClean="0"/>
              <a:t>pop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64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217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116559" cy="452431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a, 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 smtClean="0"/>
              <a:t>b=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/>
              <a:t>pop()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從堆疊取出資料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/>
              <a:t>int</a:t>
            </a:r>
            <a:r>
              <a:rPr lang="en-US" altLang="zh-TW" dirty="0"/>
              <a:t> d;</a:t>
            </a:r>
          </a:p>
          <a:p>
            <a:pPr defTabSz="360000"/>
            <a:r>
              <a:rPr lang="en-US" altLang="zh-TW" dirty="0"/>
              <a:t>	if (head == NULL)</a:t>
            </a:r>
          </a:p>
          <a:p>
            <a:pPr defTabSz="360000"/>
            <a:r>
              <a:rPr lang="en-US" altLang="zh-TW" dirty="0"/>
              <a:t>		return(</a:t>
            </a:r>
            <a:r>
              <a:rPr lang="en-US" altLang="zh-TW" dirty="0" err="1"/>
              <a:t>noData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/>
              <a:t>	p = head;</a:t>
            </a:r>
          </a:p>
          <a:p>
            <a:pPr defTabSz="360000"/>
            <a:r>
              <a:rPr lang="en-US" altLang="zh-TW" dirty="0"/>
              <a:t>	head = p-&gt;next;</a:t>
            </a:r>
          </a:p>
          <a:p>
            <a:pPr defTabSz="360000"/>
            <a:r>
              <a:rPr lang="en-US" altLang="zh-TW" dirty="0"/>
              <a:t>	d = p-&gt;data;</a:t>
            </a:r>
          </a:p>
          <a:p>
            <a:pPr defTabSz="360000"/>
            <a:r>
              <a:rPr lang="en-US" altLang="zh-TW" dirty="0"/>
              <a:t>	delete(p);</a:t>
            </a:r>
          </a:p>
          <a:p>
            <a:pPr defTabSz="360000"/>
            <a:r>
              <a:rPr lang="en-US" altLang="zh-TW" dirty="0"/>
              <a:t>	number--;</a:t>
            </a:r>
          </a:p>
          <a:p>
            <a:pPr defTabSz="360000"/>
            <a:r>
              <a:rPr lang="en-US" altLang="zh-TW" dirty="0"/>
              <a:t>	return(d);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62401" y="4888210"/>
            <a:ext cx="1521367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2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5942668" y="3592454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19" name="直線單箭頭接點 18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橢圓 19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grpSp>
        <p:nvGrpSpPr>
          <p:cNvPr id="21" name="群組 20"/>
          <p:cNvGrpSpPr/>
          <p:nvPr/>
        </p:nvGrpSpPr>
        <p:grpSpPr>
          <a:xfrm>
            <a:off x="7620533" y="4526001"/>
            <a:ext cx="360040" cy="364803"/>
            <a:chOff x="6156176" y="3227265"/>
            <a:chExt cx="360040" cy="364803"/>
          </a:xfrm>
        </p:grpSpPr>
        <p:cxnSp>
          <p:nvCxnSpPr>
            <p:cNvPr id="22" name="直線接點 21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直線單箭頭接點 26"/>
          <p:cNvCxnSpPr>
            <a:endCxn id="20" idx="2"/>
          </p:cNvCxnSpPr>
          <p:nvPr/>
        </p:nvCxnSpPr>
        <p:spPr>
          <a:xfrm flipV="1">
            <a:off x="6659523" y="3777120"/>
            <a:ext cx="399206" cy="310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4332685" y="194838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4332685" y="247290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31" name="圓角矩形 30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5915612" y="310417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33" name="直線單箭頭接點 32"/>
          <p:cNvCxnSpPr/>
          <p:nvPr/>
        </p:nvCxnSpPr>
        <p:spPr>
          <a:xfrm flipV="1">
            <a:off x="6192743" y="2899262"/>
            <a:ext cx="535082" cy="3588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字方塊 35"/>
          <p:cNvSpPr txBox="1"/>
          <p:nvPr/>
        </p:nvSpPr>
        <p:spPr>
          <a:xfrm>
            <a:off x="7491503" y="1934270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= 3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3563888" y="1104878"/>
            <a:ext cx="2048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 smtClean="0"/>
              <a:t>pop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65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04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116559" cy="452431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a, 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 smtClean="0"/>
              <a:t>b=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/>
              <a:t>pop()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從堆疊取出資料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/>
              <a:t>int</a:t>
            </a:r>
            <a:r>
              <a:rPr lang="en-US" altLang="zh-TW" dirty="0"/>
              <a:t> d;</a:t>
            </a:r>
          </a:p>
          <a:p>
            <a:pPr defTabSz="360000"/>
            <a:r>
              <a:rPr lang="en-US" altLang="zh-TW" dirty="0"/>
              <a:t>	if (head == NULL)</a:t>
            </a:r>
          </a:p>
          <a:p>
            <a:pPr defTabSz="360000"/>
            <a:r>
              <a:rPr lang="en-US" altLang="zh-TW" dirty="0"/>
              <a:t>		return(</a:t>
            </a:r>
            <a:r>
              <a:rPr lang="en-US" altLang="zh-TW" dirty="0" err="1"/>
              <a:t>noData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/>
              <a:t>	p = head;</a:t>
            </a:r>
          </a:p>
          <a:p>
            <a:pPr defTabSz="360000"/>
            <a:r>
              <a:rPr lang="en-US" altLang="zh-TW" dirty="0"/>
              <a:t>	head = p-&gt;next;</a:t>
            </a:r>
          </a:p>
          <a:p>
            <a:pPr defTabSz="360000"/>
            <a:r>
              <a:rPr lang="en-US" altLang="zh-TW" dirty="0"/>
              <a:t>	d = p-&gt;data;</a:t>
            </a:r>
          </a:p>
          <a:p>
            <a:pPr defTabSz="360000"/>
            <a:r>
              <a:rPr lang="en-US" altLang="zh-TW" dirty="0"/>
              <a:t>	delete(p);</a:t>
            </a:r>
          </a:p>
          <a:p>
            <a:pPr defTabSz="360000"/>
            <a:r>
              <a:rPr lang="en-US" altLang="zh-TW" dirty="0"/>
              <a:t>	number--;</a:t>
            </a:r>
          </a:p>
          <a:p>
            <a:pPr defTabSz="360000"/>
            <a:r>
              <a:rPr lang="en-US" altLang="zh-TW" dirty="0"/>
              <a:t>	return(d);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62401" y="5186412"/>
            <a:ext cx="1521367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</a:t>
            </a:r>
            <a:r>
              <a:rPr lang="en-US" altLang="zh-TW" dirty="0" smtClean="0">
                <a:solidFill>
                  <a:srgbClr val="FF0000"/>
                </a:solidFill>
              </a:rPr>
              <a:t>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5942668" y="3592454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19" name="直線單箭頭接點 18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橢圓 19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grpSp>
        <p:nvGrpSpPr>
          <p:cNvPr id="21" name="群組 20"/>
          <p:cNvGrpSpPr/>
          <p:nvPr/>
        </p:nvGrpSpPr>
        <p:grpSpPr>
          <a:xfrm>
            <a:off x="7620533" y="4526001"/>
            <a:ext cx="360040" cy="364803"/>
            <a:chOff x="6156176" y="3227265"/>
            <a:chExt cx="360040" cy="364803"/>
          </a:xfrm>
        </p:grpSpPr>
        <p:cxnSp>
          <p:nvCxnSpPr>
            <p:cNvPr id="22" name="直線接點 21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直線單箭頭接點 26"/>
          <p:cNvCxnSpPr>
            <a:endCxn id="20" idx="2"/>
          </p:cNvCxnSpPr>
          <p:nvPr/>
        </p:nvCxnSpPr>
        <p:spPr>
          <a:xfrm flipV="1">
            <a:off x="6659523" y="3777120"/>
            <a:ext cx="399206" cy="310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4332685" y="194838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4332685" y="247290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31" name="圓角矩形 30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5915612" y="310417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33" name="直線單箭頭接點 32"/>
          <p:cNvCxnSpPr/>
          <p:nvPr/>
        </p:nvCxnSpPr>
        <p:spPr>
          <a:xfrm flipV="1">
            <a:off x="6192743" y="2899262"/>
            <a:ext cx="535082" cy="3588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字方塊 35"/>
          <p:cNvSpPr txBox="1"/>
          <p:nvPr/>
        </p:nvSpPr>
        <p:spPr>
          <a:xfrm>
            <a:off x="7491503" y="1934270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= 3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3563888" y="1104878"/>
            <a:ext cx="2048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 smtClean="0"/>
              <a:t>pop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66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053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116559" cy="452431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a, 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 smtClean="0"/>
              <a:t>b=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/>
              <a:t>pop()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從堆疊取出資料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/>
              <a:t>int</a:t>
            </a:r>
            <a:r>
              <a:rPr lang="en-US" altLang="zh-TW" dirty="0"/>
              <a:t> d;</a:t>
            </a:r>
          </a:p>
          <a:p>
            <a:pPr defTabSz="360000"/>
            <a:r>
              <a:rPr lang="en-US" altLang="zh-TW" dirty="0"/>
              <a:t>	if (head == NULL)</a:t>
            </a:r>
          </a:p>
          <a:p>
            <a:pPr defTabSz="360000"/>
            <a:r>
              <a:rPr lang="en-US" altLang="zh-TW" dirty="0"/>
              <a:t>		return(</a:t>
            </a:r>
            <a:r>
              <a:rPr lang="en-US" altLang="zh-TW" dirty="0" err="1"/>
              <a:t>noData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/>
              <a:t>	p = head;</a:t>
            </a:r>
          </a:p>
          <a:p>
            <a:pPr defTabSz="360000"/>
            <a:r>
              <a:rPr lang="en-US" altLang="zh-TW" dirty="0"/>
              <a:t>	head = p-&gt;next;</a:t>
            </a:r>
          </a:p>
          <a:p>
            <a:pPr defTabSz="360000"/>
            <a:r>
              <a:rPr lang="en-US" altLang="zh-TW" dirty="0"/>
              <a:t>	d = p-&gt;data;</a:t>
            </a:r>
          </a:p>
          <a:p>
            <a:pPr defTabSz="360000"/>
            <a:r>
              <a:rPr lang="en-US" altLang="zh-TW" dirty="0"/>
              <a:t>	delete(p);</a:t>
            </a:r>
          </a:p>
          <a:p>
            <a:pPr defTabSz="360000"/>
            <a:r>
              <a:rPr lang="en-US" altLang="zh-TW" dirty="0"/>
              <a:t>	number--;</a:t>
            </a:r>
          </a:p>
          <a:p>
            <a:pPr defTabSz="360000"/>
            <a:r>
              <a:rPr lang="en-US" altLang="zh-TW" dirty="0"/>
              <a:t>	return(d);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62401" y="5440536"/>
            <a:ext cx="1521367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1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5942668" y="3592454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19" name="直線單箭頭接點 18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橢圓 19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grpSp>
        <p:nvGrpSpPr>
          <p:cNvPr id="21" name="群組 20"/>
          <p:cNvGrpSpPr/>
          <p:nvPr/>
        </p:nvGrpSpPr>
        <p:grpSpPr>
          <a:xfrm>
            <a:off x="7620533" y="4526001"/>
            <a:ext cx="360040" cy="364803"/>
            <a:chOff x="6156176" y="3227265"/>
            <a:chExt cx="360040" cy="364803"/>
          </a:xfrm>
        </p:grpSpPr>
        <p:cxnSp>
          <p:nvCxnSpPr>
            <p:cNvPr id="22" name="直線接點 21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直線單箭頭接點 26"/>
          <p:cNvCxnSpPr>
            <a:endCxn id="20" idx="2"/>
          </p:cNvCxnSpPr>
          <p:nvPr/>
        </p:nvCxnSpPr>
        <p:spPr>
          <a:xfrm flipV="1">
            <a:off x="6659523" y="3777120"/>
            <a:ext cx="399206" cy="310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4332685" y="194838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4332685" y="247290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31" name="圓角矩形 30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5915612" y="310417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33" name="直線單箭頭接點 32"/>
          <p:cNvCxnSpPr/>
          <p:nvPr/>
        </p:nvCxnSpPr>
        <p:spPr>
          <a:xfrm flipV="1">
            <a:off x="6192743" y="2899262"/>
            <a:ext cx="535082" cy="3588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字方塊 35"/>
          <p:cNvSpPr txBox="1"/>
          <p:nvPr/>
        </p:nvSpPr>
        <p:spPr>
          <a:xfrm>
            <a:off x="7491503" y="1934270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= 3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3563888" y="1104878"/>
            <a:ext cx="2048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 smtClean="0"/>
              <a:t>pop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67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040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116559" cy="452431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a, 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 smtClean="0"/>
              <a:t>b=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/>
              <a:t>pop()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從堆疊取出資料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/>
              <a:t>int</a:t>
            </a:r>
            <a:r>
              <a:rPr lang="en-US" altLang="zh-TW" dirty="0"/>
              <a:t> d;</a:t>
            </a:r>
          </a:p>
          <a:p>
            <a:pPr defTabSz="360000"/>
            <a:r>
              <a:rPr lang="en-US" altLang="zh-TW" dirty="0"/>
              <a:t>	if (head == NULL)</a:t>
            </a:r>
          </a:p>
          <a:p>
            <a:pPr defTabSz="360000"/>
            <a:r>
              <a:rPr lang="en-US" altLang="zh-TW" dirty="0"/>
              <a:t>		return(</a:t>
            </a:r>
            <a:r>
              <a:rPr lang="en-US" altLang="zh-TW" dirty="0" err="1"/>
              <a:t>noData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/>
              <a:t>	p = head;</a:t>
            </a:r>
          </a:p>
          <a:p>
            <a:pPr defTabSz="360000"/>
            <a:r>
              <a:rPr lang="en-US" altLang="zh-TW" dirty="0"/>
              <a:t>	head = p-&gt;next;</a:t>
            </a:r>
          </a:p>
          <a:p>
            <a:pPr defTabSz="360000"/>
            <a:r>
              <a:rPr lang="en-US" altLang="zh-TW" dirty="0"/>
              <a:t>	d = p-&gt;data;</a:t>
            </a:r>
          </a:p>
          <a:p>
            <a:pPr defTabSz="360000"/>
            <a:r>
              <a:rPr lang="en-US" altLang="zh-TW" dirty="0"/>
              <a:t>	delete(p);</a:t>
            </a:r>
          </a:p>
          <a:p>
            <a:pPr defTabSz="360000"/>
            <a:r>
              <a:rPr lang="en-US" altLang="zh-TW" dirty="0"/>
              <a:t>	number--;</a:t>
            </a:r>
          </a:p>
          <a:p>
            <a:pPr defTabSz="360000"/>
            <a:r>
              <a:rPr lang="en-US" altLang="zh-TW" dirty="0"/>
              <a:t>	return(d);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647259" y="2122835"/>
            <a:ext cx="1521367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1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5942668" y="3592454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19" name="直線單箭頭接點 18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橢圓 19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grpSp>
        <p:nvGrpSpPr>
          <p:cNvPr id="21" name="群組 20"/>
          <p:cNvGrpSpPr/>
          <p:nvPr/>
        </p:nvGrpSpPr>
        <p:grpSpPr>
          <a:xfrm>
            <a:off x="7620533" y="4526001"/>
            <a:ext cx="360040" cy="364803"/>
            <a:chOff x="6156176" y="3227265"/>
            <a:chExt cx="360040" cy="364803"/>
          </a:xfrm>
        </p:grpSpPr>
        <p:cxnSp>
          <p:nvCxnSpPr>
            <p:cNvPr id="22" name="直線接點 21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直線單箭頭接點 26"/>
          <p:cNvCxnSpPr>
            <a:endCxn id="20" idx="2"/>
          </p:cNvCxnSpPr>
          <p:nvPr/>
        </p:nvCxnSpPr>
        <p:spPr>
          <a:xfrm flipV="1">
            <a:off x="6659523" y="3777120"/>
            <a:ext cx="399206" cy="310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4332685" y="1948384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 = </a:t>
            </a:r>
            <a:r>
              <a:rPr lang="en-US" altLang="zh-TW" dirty="0" smtClean="0">
                <a:solidFill>
                  <a:srgbClr val="FF0000"/>
                </a:solidFill>
              </a:rPr>
              <a:t>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4332685" y="247290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31" name="圓角矩形 30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3563888" y="1104878"/>
            <a:ext cx="2048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 smtClean="0"/>
              <a:t>pop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68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401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116559" cy="452431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a, 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 smtClean="0"/>
              <a:t>b=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/>
              <a:t>pop()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從堆疊取出資料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/>
              <a:t>int</a:t>
            </a:r>
            <a:r>
              <a:rPr lang="en-US" altLang="zh-TW" dirty="0"/>
              <a:t> d;</a:t>
            </a:r>
          </a:p>
          <a:p>
            <a:pPr defTabSz="360000"/>
            <a:r>
              <a:rPr lang="en-US" altLang="zh-TW" dirty="0"/>
              <a:t>	if (head == NULL)</a:t>
            </a:r>
          </a:p>
          <a:p>
            <a:pPr defTabSz="360000"/>
            <a:r>
              <a:rPr lang="en-US" altLang="zh-TW" dirty="0"/>
              <a:t>		return(</a:t>
            </a:r>
            <a:r>
              <a:rPr lang="en-US" altLang="zh-TW" dirty="0" err="1"/>
              <a:t>noData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/>
              <a:t>	p = head;</a:t>
            </a:r>
          </a:p>
          <a:p>
            <a:pPr defTabSz="360000"/>
            <a:r>
              <a:rPr lang="en-US" altLang="zh-TW" dirty="0"/>
              <a:t>	head = p-&gt;next;</a:t>
            </a:r>
          </a:p>
          <a:p>
            <a:pPr defTabSz="360000"/>
            <a:r>
              <a:rPr lang="en-US" altLang="zh-TW" dirty="0"/>
              <a:t>	d = p-&gt;data;</a:t>
            </a:r>
          </a:p>
          <a:p>
            <a:pPr defTabSz="360000"/>
            <a:r>
              <a:rPr lang="en-US" altLang="zh-TW" dirty="0"/>
              <a:t>	delete(p);</a:t>
            </a:r>
          </a:p>
          <a:p>
            <a:pPr defTabSz="360000"/>
            <a:r>
              <a:rPr lang="en-US" altLang="zh-TW" dirty="0"/>
              <a:t>	number--;</a:t>
            </a:r>
          </a:p>
          <a:p>
            <a:pPr defTabSz="360000"/>
            <a:r>
              <a:rPr lang="en-US" altLang="zh-TW" dirty="0"/>
              <a:t>	return(d);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1002885" y="2972099"/>
            <a:ext cx="1192852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1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5942668" y="3592454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19" name="直線單箭頭接點 18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橢圓 19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grpSp>
        <p:nvGrpSpPr>
          <p:cNvPr id="21" name="群組 20"/>
          <p:cNvGrpSpPr/>
          <p:nvPr/>
        </p:nvGrpSpPr>
        <p:grpSpPr>
          <a:xfrm>
            <a:off x="7620533" y="4526001"/>
            <a:ext cx="360040" cy="364803"/>
            <a:chOff x="6156176" y="3227265"/>
            <a:chExt cx="360040" cy="364803"/>
          </a:xfrm>
        </p:grpSpPr>
        <p:cxnSp>
          <p:nvCxnSpPr>
            <p:cNvPr id="22" name="直線接點 21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直線單箭頭接點 26"/>
          <p:cNvCxnSpPr>
            <a:endCxn id="20" idx="2"/>
          </p:cNvCxnSpPr>
          <p:nvPr/>
        </p:nvCxnSpPr>
        <p:spPr>
          <a:xfrm flipV="1">
            <a:off x="6659523" y="3777120"/>
            <a:ext cx="399206" cy="310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4332685" y="1948384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 = 3</a:t>
            </a:r>
            <a:endParaRPr lang="zh-TW" altLang="en-US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4332685" y="247290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31" name="圓角矩形 30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5915612" y="310417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33" name="直線單箭頭接點 32"/>
          <p:cNvCxnSpPr/>
          <p:nvPr/>
        </p:nvCxnSpPr>
        <p:spPr>
          <a:xfrm flipV="1">
            <a:off x="6192743" y="2899262"/>
            <a:ext cx="535082" cy="3588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字方塊 25"/>
          <p:cNvSpPr txBox="1"/>
          <p:nvPr/>
        </p:nvSpPr>
        <p:spPr>
          <a:xfrm>
            <a:off x="3563888" y="1104878"/>
            <a:ext cx="2048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 smtClean="0"/>
              <a:t>pop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69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658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776540" y="1133453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認識</a:t>
            </a:r>
            <a:r>
              <a:rPr lang="en-US" altLang="zh-TW" dirty="0" smtClean="0"/>
              <a:t>Stack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229217" cy="3139321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Stack x;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main() {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d;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(5);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(3);</a:t>
            </a:r>
          </a:p>
          <a:p>
            <a:pPr defTabSz="360000"/>
            <a:r>
              <a:rPr lang="en-US" altLang="zh-TW" dirty="0" smtClean="0"/>
              <a:t>	d=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</a:t>
            </a:r>
            <a:r>
              <a:rPr lang="en-US" altLang="zh-TW" dirty="0" err="1" smtClean="0"/>
              <a:t>x.size</a:t>
            </a:r>
            <a:r>
              <a:rPr lang="en-US" altLang="zh-TW" dirty="0" smtClean="0"/>
              <a:t>()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</a:p>
          <a:p>
            <a:pPr defTabSz="360000"/>
            <a:r>
              <a:rPr lang="en-US" altLang="zh-TW" dirty="0"/>
              <a:t>}</a:t>
            </a:r>
            <a:endParaRPr lang="en-US" altLang="zh-TW" dirty="0" smtClean="0"/>
          </a:p>
        </p:txBody>
      </p:sp>
      <p:sp>
        <p:nvSpPr>
          <p:cNvPr id="10" name="文字方塊 9"/>
          <p:cNvSpPr txBox="1"/>
          <p:nvPr/>
        </p:nvSpPr>
        <p:spPr>
          <a:xfrm>
            <a:off x="2546705" y="1546039"/>
            <a:ext cx="2241319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Stack() {</a:t>
            </a:r>
            <a:r>
              <a:rPr lang="zh-TW" altLang="en-US" dirty="0" smtClean="0"/>
              <a:t> </a:t>
            </a:r>
            <a:r>
              <a:rPr lang="en-US" altLang="zh-TW" dirty="0" smtClean="0">
                <a:solidFill>
                  <a:srgbClr val="00B050"/>
                </a:solidFill>
              </a:rPr>
              <a:t>//</a:t>
            </a:r>
            <a:r>
              <a:rPr lang="zh-TW" altLang="en-US" dirty="0" smtClean="0">
                <a:solidFill>
                  <a:srgbClr val="00B050"/>
                </a:solidFill>
              </a:rPr>
              <a:t>建構函數</a:t>
            </a:r>
            <a:endParaRPr lang="en-US" altLang="zh-TW" dirty="0" smtClean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 smtClean="0"/>
              <a:t>	head = NULL;</a:t>
            </a:r>
          </a:p>
          <a:p>
            <a:pPr defTabSz="360000"/>
            <a:r>
              <a:rPr lang="en-US" altLang="zh-TW" dirty="0" smtClean="0"/>
              <a:t>	number = 0;</a:t>
            </a:r>
          </a:p>
          <a:p>
            <a:pPr defTabSz="360000"/>
            <a:r>
              <a:rPr lang="en-US" altLang="zh-TW" dirty="0" smtClean="0"/>
              <a:t>}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866" y="3785122"/>
            <a:ext cx="1362265" cy="1800476"/>
          </a:xfrm>
          <a:prstGeom prst="rect">
            <a:avLst/>
          </a:prstGeom>
        </p:spPr>
      </p:pic>
      <p:sp>
        <p:nvSpPr>
          <p:cNvPr id="13" name="圓角矩形 12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14" name="圓角矩形 13">
            <a:hlinkClick r:id="rId4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2557768" y="2420888"/>
            <a:ext cx="502064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8" name="直線單箭頭接點 7"/>
          <p:cNvCxnSpPr/>
          <p:nvPr/>
        </p:nvCxnSpPr>
        <p:spPr>
          <a:xfrm>
            <a:off x="6588224" y="1934270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群組 18"/>
          <p:cNvGrpSpPr/>
          <p:nvPr/>
        </p:nvGrpSpPr>
        <p:grpSpPr>
          <a:xfrm>
            <a:off x="6552220" y="2272109"/>
            <a:ext cx="360040" cy="364803"/>
            <a:chOff x="6156176" y="3227265"/>
            <a:chExt cx="360040" cy="364803"/>
          </a:xfrm>
        </p:grpSpPr>
        <p:cxnSp>
          <p:nvCxnSpPr>
            <p:cNvPr id="12" name="直線接點 11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文字方塊 20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0</a:t>
            </a:r>
            <a:endParaRPr lang="zh-TW" altLang="en-US" dirty="0"/>
          </a:p>
        </p:txBody>
      </p:sp>
      <p:sp>
        <p:nvSpPr>
          <p:cNvPr id="22" name="矩形 21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121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116559" cy="452431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a, 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 smtClean="0"/>
              <a:t>b=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/>
              <a:t>pop()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從堆疊取出資料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/>
              <a:t>int</a:t>
            </a:r>
            <a:r>
              <a:rPr lang="en-US" altLang="zh-TW" dirty="0"/>
              <a:t> d;</a:t>
            </a:r>
          </a:p>
          <a:p>
            <a:pPr defTabSz="360000"/>
            <a:r>
              <a:rPr lang="en-US" altLang="zh-TW" dirty="0"/>
              <a:t>	if (head == NULL)</a:t>
            </a:r>
          </a:p>
          <a:p>
            <a:pPr defTabSz="360000"/>
            <a:r>
              <a:rPr lang="en-US" altLang="zh-TW" dirty="0"/>
              <a:t>		return(</a:t>
            </a:r>
            <a:r>
              <a:rPr lang="en-US" altLang="zh-TW" dirty="0" err="1"/>
              <a:t>noData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/>
              <a:t>	p = head;</a:t>
            </a:r>
          </a:p>
          <a:p>
            <a:pPr defTabSz="360000"/>
            <a:r>
              <a:rPr lang="en-US" altLang="zh-TW" dirty="0"/>
              <a:t>	head = p-&gt;next;</a:t>
            </a:r>
          </a:p>
          <a:p>
            <a:pPr defTabSz="360000"/>
            <a:r>
              <a:rPr lang="en-US" altLang="zh-TW" dirty="0"/>
              <a:t>	d = p-&gt;data;</a:t>
            </a:r>
          </a:p>
          <a:p>
            <a:pPr defTabSz="360000"/>
            <a:r>
              <a:rPr lang="en-US" altLang="zh-TW" dirty="0"/>
              <a:t>	delete(p);</a:t>
            </a:r>
          </a:p>
          <a:p>
            <a:pPr defTabSz="360000"/>
            <a:r>
              <a:rPr lang="en-US" altLang="zh-TW" dirty="0"/>
              <a:t>	number--;</a:t>
            </a:r>
          </a:p>
          <a:p>
            <a:pPr defTabSz="360000"/>
            <a:r>
              <a:rPr lang="en-US" altLang="zh-TW" dirty="0"/>
              <a:t>	return(d);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1002885" y="3227338"/>
            <a:ext cx="976827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1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5942668" y="3592454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19" name="直線單箭頭接點 18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橢圓 19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grpSp>
        <p:nvGrpSpPr>
          <p:cNvPr id="21" name="群組 20"/>
          <p:cNvGrpSpPr/>
          <p:nvPr/>
        </p:nvGrpSpPr>
        <p:grpSpPr>
          <a:xfrm>
            <a:off x="7620533" y="4526001"/>
            <a:ext cx="360040" cy="364803"/>
            <a:chOff x="6156176" y="3227265"/>
            <a:chExt cx="360040" cy="364803"/>
          </a:xfrm>
        </p:grpSpPr>
        <p:cxnSp>
          <p:nvCxnSpPr>
            <p:cNvPr id="22" name="直線接點 21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直線單箭頭接點 26"/>
          <p:cNvCxnSpPr>
            <a:endCxn id="20" idx="2"/>
          </p:cNvCxnSpPr>
          <p:nvPr/>
        </p:nvCxnSpPr>
        <p:spPr>
          <a:xfrm flipV="1">
            <a:off x="6659523" y="3777120"/>
            <a:ext cx="399206" cy="310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4332685" y="1948384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 = 3</a:t>
            </a:r>
            <a:endParaRPr lang="zh-TW" altLang="en-US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4332685" y="247290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31" name="圓角矩形 30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5915612" y="310417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33" name="直線單箭頭接點 32"/>
          <p:cNvCxnSpPr/>
          <p:nvPr/>
        </p:nvCxnSpPr>
        <p:spPr>
          <a:xfrm flipV="1">
            <a:off x="6192743" y="2899262"/>
            <a:ext cx="535082" cy="3588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字方塊 35"/>
          <p:cNvSpPr txBox="1"/>
          <p:nvPr/>
        </p:nvSpPr>
        <p:spPr>
          <a:xfrm>
            <a:off x="7491503" y="1934270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3563888" y="1104878"/>
            <a:ext cx="2048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 smtClean="0"/>
              <a:t>pop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70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157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116559" cy="452431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a, 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 smtClean="0"/>
              <a:t>b=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/>
              <a:t>pop()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從堆疊取出資料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/>
              <a:t>int</a:t>
            </a:r>
            <a:r>
              <a:rPr lang="en-US" altLang="zh-TW" dirty="0"/>
              <a:t> d;</a:t>
            </a:r>
          </a:p>
          <a:p>
            <a:pPr defTabSz="360000"/>
            <a:r>
              <a:rPr lang="en-US" altLang="zh-TW" dirty="0"/>
              <a:t>	if (head == NULL)</a:t>
            </a:r>
          </a:p>
          <a:p>
            <a:pPr defTabSz="360000"/>
            <a:r>
              <a:rPr lang="en-US" altLang="zh-TW" dirty="0"/>
              <a:t>		return(</a:t>
            </a:r>
            <a:r>
              <a:rPr lang="en-US" altLang="zh-TW" dirty="0" err="1"/>
              <a:t>noData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/>
              <a:t>	p = head;</a:t>
            </a:r>
          </a:p>
          <a:p>
            <a:pPr defTabSz="360000"/>
            <a:r>
              <a:rPr lang="en-US" altLang="zh-TW" dirty="0"/>
              <a:t>	head = p-&gt;next;</a:t>
            </a:r>
          </a:p>
          <a:p>
            <a:pPr defTabSz="360000"/>
            <a:r>
              <a:rPr lang="en-US" altLang="zh-TW" dirty="0"/>
              <a:t>	d = p-&gt;data;</a:t>
            </a:r>
          </a:p>
          <a:p>
            <a:pPr defTabSz="360000"/>
            <a:r>
              <a:rPr lang="en-US" altLang="zh-TW" dirty="0"/>
              <a:t>	delete(p);</a:t>
            </a:r>
          </a:p>
          <a:p>
            <a:pPr defTabSz="360000"/>
            <a:r>
              <a:rPr lang="en-US" altLang="zh-TW" dirty="0"/>
              <a:t>	number--;</a:t>
            </a:r>
          </a:p>
          <a:p>
            <a:pPr defTabSz="360000"/>
            <a:r>
              <a:rPr lang="en-US" altLang="zh-TW" dirty="0"/>
              <a:t>	return(d);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1002884" y="3510533"/>
            <a:ext cx="2056948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1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5942668" y="3592454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19" name="直線單箭頭接點 18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橢圓 19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grpSp>
        <p:nvGrpSpPr>
          <p:cNvPr id="21" name="群組 20"/>
          <p:cNvGrpSpPr/>
          <p:nvPr/>
        </p:nvGrpSpPr>
        <p:grpSpPr>
          <a:xfrm>
            <a:off x="7620533" y="4526001"/>
            <a:ext cx="360040" cy="364803"/>
            <a:chOff x="6156176" y="3227265"/>
            <a:chExt cx="360040" cy="364803"/>
          </a:xfrm>
        </p:grpSpPr>
        <p:cxnSp>
          <p:nvCxnSpPr>
            <p:cNvPr id="22" name="直線接點 21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直線單箭頭接點 26"/>
          <p:cNvCxnSpPr>
            <a:endCxn id="20" idx="2"/>
          </p:cNvCxnSpPr>
          <p:nvPr/>
        </p:nvCxnSpPr>
        <p:spPr>
          <a:xfrm flipV="1">
            <a:off x="6659523" y="3777120"/>
            <a:ext cx="399206" cy="310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4332685" y="1948384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 = 3</a:t>
            </a:r>
            <a:endParaRPr lang="zh-TW" altLang="en-US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4332685" y="247290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31" name="圓角矩形 30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5915612" y="310417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33" name="直線單箭頭接點 32"/>
          <p:cNvCxnSpPr/>
          <p:nvPr/>
        </p:nvCxnSpPr>
        <p:spPr>
          <a:xfrm flipV="1">
            <a:off x="6192743" y="2899262"/>
            <a:ext cx="535082" cy="3588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字方塊 35"/>
          <p:cNvSpPr txBox="1"/>
          <p:nvPr/>
        </p:nvSpPr>
        <p:spPr>
          <a:xfrm>
            <a:off x="7491503" y="1934270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3563888" y="1104878"/>
            <a:ext cx="2048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 smtClean="0"/>
              <a:t>pop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71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483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116559" cy="452431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a, 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 smtClean="0"/>
              <a:t>b=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/>
              <a:t>pop()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從堆疊取出資料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/>
              <a:t>int</a:t>
            </a:r>
            <a:r>
              <a:rPr lang="en-US" altLang="zh-TW" dirty="0"/>
              <a:t> d;</a:t>
            </a:r>
          </a:p>
          <a:p>
            <a:pPr defTabSz="360000"/>
            <a:r>
              <a:rPr lang="en-US" altLang="zh-TW" dirty="0"/>
              <a:t>	if (head == NULL)</a:t>
            </a:r>
          </a:p>
          <a:p>
            <a:pPr defTabSz="360000"/>
            <a:r>
              <a:rPr lang="en-US" altLang="zh-TW" dirty="0"/>
              <a:t>		return(</a:t>
            </a:r>
            <a:r>
              <a:rPr lang="en-US" altLang="zh-TW" dirty="0" err="1"/>
              <a:t>noData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/>
              <a:t>	p = head;</a:t>
            </a:r>
          </a:p>
          <a:p>
            <a:pPr defTabSz="360000"/>
            <a:r>
              <a:rPr lang="en-US" altLang="zh-TW" dirty="0"/>
              <a:t>	head = p-&gt;next;</a:t>
            </a:r>
          </a:p>
          <a:p>
            <a:pPr defTabSz="360000"/>
            <a:r>
              <a:rPr lang="en-US" altLang="zh-TW" dirty="0"/>
              <a:t>	d = p-&gt;data;</a:t>
            </a:r>
          </a:p>
          <a:p>
            <a:pPr defTabSz="360000"/>
            <a:r>
              <a:rPr lang="en-US" altLang="zh-TW" dirty="0"/>
              <a:t>	delete(p);</a:t>
            </a:r>
          </a:p>
          <a:p>
            <a:pPr defTabSz="360000"/>
            <a:r>
              <a:rPr lang="en-US" altLang="zh-TW" dirty="0"/>
              <a:t>	number--;</a:t>
            </a:r>
          </a:p>
          <a:p>
            <a:pPr defTabSz="360000"/>
            <a:r>
              <a:rPr lang="en-US" altLang="zh-TW" dirty="0"/>
              <a:t>	return(d);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74309" y="4062859"/>
            <a:ext cx="1552892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1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5942668" y="3592454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19" name="直線單箭頭接點 18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橢圓 19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grpSp>
        <p:nvGrpSpPr>
          <p:cNvPr id="21" name="群組 20"/>
          <p:cNvGrpSpPr/>
          <p:nvPr/>
        </p:nvGrpSpPr>
        <p:grpSpPr>
          <a:xfrm>
            <a:off x="7620533" y="4526001"/>
            <a:ext cx="360040" cy="364803"/>
            <a:chOff x="6156176" y="3227265"/>
            <a:chExt cx="360040" cy="364803"/>
          </a:xfrm>
        </p:grpSpPr>
        <p:cxnSp>
          <p:nvCxnSpPr>
            <p:cNvPr id="22" name="直線接點 21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直線單箭頭接點 26"/>
          <p:cNvCxnSpPr>
            <a:endCxn id="20" idx="2"/>
          </p:cNvCxnSpPr>
          <p:nvPr/>
        </p:nvCxnSpPr>
        <p:spPr>
          <a:xfrm flipV="1">
            <a:off x="6659523" y="3777120"/>
            <a:ext cx="399206" cy="310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4332685" y="1948384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 = 3</a:t>
            </a:r>
            <a:endParaRPr lang="zh-TW" altLang="en-US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4332685" y="247290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31" name="圓角矩形 30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5915612" y="310417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33" name="直線單箭頭接點 32"/>
          <p:cNvCxnSpPr/>
          <p:nvPr/>
        </p:nvCxnSpPr>
        <p:spPr>
          <a:xfrm>
            <a:off x="6192743" y="3417080"/>
            <a:ext cx="865986" cy="1753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字方塊 35"/>
          <p:cNvSpPr txBox="1"/>
          <p:nvPr/>
        </p:nvSpPr>
        <p:spPr>
          <a:xfrm>
            <a:off x="7491503" y="1934270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3563888" y="1104878"/>
            <a:ext cx="2048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 smtClean="0"/>
              <a:t>pop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72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546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116559" cy="452431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a, 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 smtClean="0"/>
              <a:t>b=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/>
              <a:t>pop()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從堆疊取出資料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/>
              <a:t>int</a:t>
            </a:r>
            <a:r>
              <a:rPr lang="en-US" altLang="zh-TW" dirty="0"/>
              <a:t> d;</a:t>
            </a:r>
          </a:p>
          <a:p>
            <a:pPr defTabSz="360000"/>
            <a:r>
              <a:rPr lang="en-US" altLang="zh-TW" dirty="0"/>
              <a:t>	if (head == NULL)</a:t>
            </a:r>
          </a:p>
          <a:p>
            <a:pPr defTabSz="360000"/>
            <a:r>
              <a:rPr lang="en-US" altLang="zh-TW" dirty="0"/>
              <a:t>		return(</a:t>
            </a:r>
            <a:r>
              <a:rPr lang="en-US" altLang="zh-TW" dirty="0" err="1"/>
              <a:t>noData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/>
              <a:t>	p = head;</a:t>
            </a:r>
          </a:p>
          <a:p>
            <a:pPr defTabSz="360000"/>
            <a:r>
              <a:rPr lang="en-US" altLang="zh-TW" dirty="0"/>
              <a:t>	head = p-&gt;next;</a:t>
            </a:r>
          </a:p>
          <a:p>
            <a:pPr defTabSz="360000"/>
            <a:r>
              <a:rPr lang="en-US" altLang="zh-TW" dirty="0"/>
              <a:t>	d = p-&gt;data;</a:t>
            </a:r>
          </a:p>
          <a:p>
            <a:pPr defTabSz="360000"/>
            <a:r>
              <a:rPr lang="en-US" altLang="zh-TW" dirty="0"/>
              <a:t>	delete(p);</a:t>
            </a:r>
          </a:p>
          <a:p>
            <a:pPr defTabSz="360000"/>
            <a:r>
              <a:rPr lang="en-US" altLang="zh-TW" dirty="0"/>
              <a:t>	number--;</a:t>
            </a:r>
          </a:p>
          <a:p>
            <a:pPr defTabSz="360000"/>
            <a:r>
              <a:rPr lang="en-US" altLang="zh-TW" dirty="0"/>
              <a:t>	return(d);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74308" y="4326508"/>
            <a:ext cx="1941507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1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605143" y="4341335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19" name="直線單箭頭接點 18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橢圓 19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grpSp>
        <p:nvGrpSpPr>
          <p:cNvPr id="21" name="群組 20"/>
          <p:cNvGrpSpPr/>
          <p:nvPr/>
        </p:nvGrpSpPr>
        <p:grpSpPr>
          <a:xfrm>
            <a:off x="7620533" y="4526001"/>
            <a:ext cx="360040" cy="364803"/>
            <a:chOff x="6156176" y="3227265"/>
            <a:chExt cx="360040" cy="364803"/>
          </a:xfrm>
        </p:grpSpPr>
        <p:cxnSp>
          <p:nvCxnSpPr>
            <p:cNvPr id="22" name="直線接點 21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直線單箭頭接點 26"/>
          <p:cNvCxnSpPr/>
          <p:nvPr/>
        </p:nvCxnSpPr>
        <p:spPr>
          <a:xfrm flipV="1">
            <a:off x="7321998" y="4526001"/>
            <a:ext cx="399206" cy="310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4332685" y="1948384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 = 3</a:t>
            </a:r>
            <a:endParaRPr lang="zh-TW" altLang="en-US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4332685" y="247290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31" name="圓角矩形 30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5915612" y="310417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33" name="直線單箭頭接點 32"/>
          <p:cNvCxnSpPr/>
          <p:nvPr/>
        </p:nvCxnSpPr>
        <p:spPr>
          <a:xfrm>
            <a:off x="6192743" y="3417080"/>
            <a:ext cx="865986" cy="1753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字方塊 35"/>
          <p:cNvSpPr txBox="1"/>
          <p:nvPr/>
        </p:nvSpPr>
        <p:spPr>
          <a:xfrm>
            <a:off x="7491503" y="1934270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3563888" y="1104878"/>
            <a:ext cx="2048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 smtClean="0"/>
              <a:t>pop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73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292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116559" cy="452431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a, 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 smtClean="0"/>
              <a:t>b=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/>
              <a:t>pop()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從堆疊取出資料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/>
              <a:t>int</a:t>
            </a:r>
            <a:r>
              <a:rPr lang="en-US" altLang="zh-TW" dirty="0"/>
              <a:t> d;</a:t>
            </a:r>
          </a:p>
          <a:p>
            <a:pPr defTabSz="360000"/>
            <a:r>
              <a:rPr lang="en-US" altLang="zh-TW" dirty="0"/>
              <a:t>	if (head == NULL)</a:t>
            </a:r>
          </a:p>
          <a:p>
            <a:pPr defTabSz="360000"/>
            <a:r>
              <a:rPr lang="en-US" altLang="zh-TW" dirty="0"/>
              <a:t>		return(</a:t>
            </a:r>
            <a:r>
              <a:rPr lang="en-US" altLang="zh-TW" dirty="0" err="1"/>
              <a:t>noData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/>
              <a:t>	p = head;</a:t>
            </a:r>
          </a:p>
          <a:p>
            <a:pPr defTabSz="360000"/>
            <a:r>
              <a:rPr lang="en-US" altLang="zh-TW" dirty="0"/>
              <a:t>	head = p-&gt;next;</a:t>
            </a:r>
          </a:p>
          <a:p>
            <a:pPr defTabSz="360000"/>
            <a:r>
              <a:rPr lang="en-US" altLang="zh-TW" dirty="0"/>
              <a:t>	d = p-&gt;data;</a:t>
            </a:r>
          </a:p>
          <a:p>
            <a:pPr defTabSz="360000"/>
            <a:r>
              <a:rPr lang="en-US" altLang="zh-TW" dirty="0"/>
              <a:t>	delete(p);</a:t>
            </a:r>
          </a:p>
          <a:p>
            <a:pPr defTabSz="360000"/>
            <a:r>
              <a:rPr lang="en-US" altLang="zh-TW" dirty="0"/>
              <a:t>	number--;</a:t>
            </a:r>
          </a:p>
          <a:p>
            <a:pPr defTabSz="360000"/>
            <a:r>
              <a:rPr lang="en-US" altLang="zh-TW" dirty="0"/>
              <a:t>	return(d);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74309" y="4614540"/>
            <a:ext cx="1725484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1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605143" y="4341335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19" name="直線單箭頭接點 18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橢圓 19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grpSp>
        <p:nvGrpSpPr>
          <p:cNvPr id="21" name="群組 20"/>
          <p:cNvGrpSpPr/>
          <p:nvPr/>
        </p:nvGrpSpPr>
        <p:grpSpPr>
          <a:xfrm>
            <a:off x="7620533" y="4526001"/>
            <a:ext cx="360040" cy="364803"/>
            <a:chOff x="6156176" y="3227265"/>
            <a:chExt cx="360040" cy="364803"/>
          </a:xfrm>
        </p:grpSpPr>
        <p:cxnSp>
          <p:nvCxnSpPr>
            <p:cNvPr id="22" name="直線接點 21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直線單箭頭接點 26"/>
          <p:cNvCxnSpPr/>
          <p:nvPr/>
        </p:nvCxnSpPr>
        <p:spPr>
          <a:xfrm flipV="1">
            <a:off x="7321998" y="4526001"/>
            <a:ext cx="399206" cy="310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4332685" y="1948384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 = 3</a:t>
            </a:r>
            <a:endParaRPr lang="zh-TW" altLang="en-US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4332685" y="247290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31" name="圓角矩形 30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5915612" y="310417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33" name="直線單箭頭接點 32"/>
          <p:cNvCxnSpPr/>
          <p:nvPr/>
        </p:nvCxnSpPr>
        <p:spPr>
          <a:xfrm>
            <a:off x="6192743" y="3417080"/>
            <a:ext cx="865986" cy="1753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字方塊 35"/>
          <p:cNvSpPr txBox="1"/>
          <p:nvPr/>
        </p:nvSpPr>
        <p:spPr>
          <a:xfrm>
            <a:off x="7491503" y="1934270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= </a:t>
            </a:r>
            <a:r>
              <a:rPr lang="en-US" altLang="zh-TW" dirty="0" smtClean="0">
                <a:solidFill>
                  <a:srgbClr val="FF0000"/>
                </a:solidFill>
              </a:rPr>
              <a:t>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3563888" y="1104878"/>
            <a:ext cx="2048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 smtClean="0"/>
              <a:t>pop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74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290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116559" cy="452431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a, 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 smtClean="0"/>
              <a:t>b=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/>
              <a:t>pop()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從堆疊取出資料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/>
              <a:t>int</a:t>
            </a:r>
            <a:r>
              <a:rPr lang="en-US" altLang="zh-TW" dirty="0"/>
              <a:t> d;</a:t>
            </a:r>
          </a:p>
          <a:p>
            <a:pPr defTabSz="360000"/>
            <a:r>
              <a:rPr lang="en-US" altLang="zh-TW" dirty="0"/>
              <a:t>	if (head == NULL)</a:t>
            </a:r>
          </a:p>
          <a:p>
            <a:pPr defTabSz="360000"/>
            <a:r>
              <a:rPr lang="en-US" altLang="zh-TW" dirty="0"/>
              <a:t>		return(</a:t>
            </a:r>
            <a:r>
              <a:rPr lang="en-US" altLang="zh-TW" dirty="0" err="1"/>
              <a:t>noData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/>
              <a:t>	p = head;</a:t>
            </a:r>
          </a:p>
          <a:p>
            <a:pPr defTabSz="360000"/>
            <a:r>
              <a:rPr lang="en-US" altLang="zh-TW" dirty="0"/>
              <a:t>	head = p-&gt;next;</a:t>
            </a:r>
          </a:p>
          <a:p>
            <a:pPr defTabSz="360000"/>
            <a:r>
              <a:rPr lang="en-US" altLang="zh-TW" dirty="0"/>
              <a:t>	d = p-&gt;data;</a:t>
            </a:r>
          </a:p>
          <a:p>
            <a:pPr defTabSz="360000"/>
            <a:r>
              <a:rPr lang="en-US" altLang="zh-TW" dirty="0"/>
              <a:t>	delete(p);</a:t>
            </a:r>
          </a:p>
          <a:p>
            <a:pPr defTabSz="360000"/>
            <a:r>
              <a:rPr lang="en-US" altLang="zh-TW" dirty="0"/>
              <a:t>	number--;</a:t>
            </a:r>
          </a:p>
          <a:p>
            <a:pPr defTabSz="360000"/>
            <a:r>
              <a:rPr lang="en-US" altLang="zh-TW" dirty="0"/>
              <a:t>	return(d);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74309" y="4893047"/>
            <a:ext cx="1725484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1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605143" y="4341335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grpSp>
        <p:nvGrpSpPr>
          <p:cNvPr id="21" name="群組 20"/>
          <p:cNvGrpSpPr/>
          <p:nvPr/>
        </p:nvGrpSpPr>
        <p:grpSpPr>
          <a:xfrm>
            <a:off x="7620533" y="4526001"/>
            <a:ext cx="360040" cy="364803"/>
            <a:chOff x="6156176" y="3227265"/>
            <a:chExt cx="360040" cy="364803"/>
          </a:xfrm>
        </p:grpSpPr>
        <p:cxnSp>
          <p:nvCxnSpPr>
            <p:cNvPr id="22" name="直線接點 21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直線單箭頭接點 26"/>
          <p:cNvCxnSpPr/>
          <p:nvPr/>
        </p:nvCxnSpPr>
        <p:spPr>
          <a:xfrm flipV="1">
            <a:off x="7321998" y="4526001"/>
            <a:ext cx="399206" cy="310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4332685" y="1948384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 = 3</a:t>
            </a:r>
            <a:endParaRPr lang="zh-TW" altLang="en-US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4332685" y="247290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31" name="圓角矩形 30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5915612" y="310417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33" name="直線單箭頭接點 32"/>
          <p:cNvCxnSpPr/>
          <p:nvPr/>
        </p:nvCxnSpPr>
        <p:spPr>
          <a:xfrm>
            <a:off x="6192743" y="3417080"/>
            <a:ext cx="865986" cy="1753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字方塊 35"/>
          <p:cNvSpPr txBox="1"/>
          <p:nvPr/>
        </p:nvSpPr>
        <p:spPr>
          <a:xfrm>
            <a:off x="7491503" y="1934270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= 5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3563888" y="1104878"/>
            <a:ext cx="2048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 smtClean="0"/>
              <a:t>pop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75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172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116559" cy="452431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a, 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 smtClean="0"/>
              <a:t>b=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/>
              <a:t>pop()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從堆疊取出資料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/>
              <a:t>int</a:t>
            </a:r>
            <a:r>
              <a:rPr lang="en-US" altLang="zh-TW" dirty="0"/>
              <a:t> d;</a:t>
            </a:r>
          </a:p>
          <a:p>
            <a:pPr defTabSz="360000"/>
            <a:r>
              <a:rPr lang="en-US" altLang="zh-TW" dirty="0"/>
              <a:t>	if (head == NULL)</a:t>
            </a:r>
          </a:p>
          <a:p>
            <a:pPr defTabSz="360000"/>
            <a:r>
              <a:rPr lang="en-US" altLang="zh-TW" dirty="0"/>
              <a:t>		return(</a:t>
            </a:r>
            <a:r>
              <a:rPr lang="en-US" altLang="zh-TW" dirty="0" err="1"/>
              <a:t>noData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/>
              <a:t>	p = head;</a:t>
            </a:r>
          </a:p>
          <a:p>
            <a:pPr defTabSz="360000"/>
            <a:r>
              <a:rPr lang="en-US" altLang="zh-TW" dirty="0"/>
              <a:t>	head = p-&gt;next;</a:t>
            </a:r>
          </a:p>
          <a:p>
            <a:pPr defTabSz="360000"/>
            <a:r>
              <a:rPr lang="en-US" altLang="zh-TW" dirty="0"/>
              <a:t>	d = p-&gt;data;</a:t>
            </a:r>
          </a:p>
          <a:p>
            <a:pPr defTabSz="360000"/>
            <a:r>
              <a:rPr lang="en-US" altLang="zh-TW" dirty="0"/>
              <a:t>	delete(p);</a:t>
            </a:r>
          </a:p>
          <a:p>
            <a:pPr defTabSz="360000"/>
            <a:r>
              <a:rPr lang="en-US" altLang="zh-TW" dirty="0"/>
              <a:t>	number--;</a:t>
            </a:r>
          </a:p>
          <a:p>
            <a:pPr defTabSz="360000"/>
            <a:r>
              <a:rPr lang="en-US" altLang="zh-TW" dirty="0"/>
              <a:t>	return(d);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74309" y="5171554"/>
            <a:ext cx="1725484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</a:t>
            </a:r>
            <a:r>
              <a:rPr lang="en-US" altLang="zh-TW" dirty="0">
                <a:solidFill>
                  <a:srgbClr val="FF0000"/>
                </a:solidFill>
              </a:rPr>
              <a:t>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605143" y="4341335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grpSp>
        <p:nvGrpSpPr>
          <p:cNvPr id="21" name="群組 20"/>
          <p:cNvGrpSpPr/>
          <p:nvPr/>
        </p:nvGrpSpPr>
        <p:grpSpPr>
          <a:xfrm>
            <a:off x="7620533" y="4526001"/>
            <a:ext cx="360040" cy="364803"/>
            <a:chOff x="6156176" y="3227265"/>
            <a:chExt cx="360040" cy="364803"/>
          </a:xfrm>
        </p:grpSpPr>
        <p:cxnSp>
          <p:nvCxnSpPr>
            <p:cNvPr id="22" name="直線接點 21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直線單箭頭接點 26"/>
          <p:cNvCxnSpPr/>
          <p:nvPr/>
        </p:nvCxnSpPr>
        <p:spPr>
          <a:xfrm flipV="1">
            <a:off x="7321998" y="4526001"/>
            <a:ext cx="399206" cy="310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4332685" y="1948384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 = 3</a:t>
            </a:r>
            <a:endParaRPr lang="zh-TW" altLang="en-US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4332685" y="247290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31" name="圓角矩形 30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5915612" y="310417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33" name="直線單箭頭接點 32"/>
          <p:cNvCxnSpPr/>
          <p:nvPr/>
        </p:nvCxnSpPr>
        <p:spPr>
          <a:xfrm>
            <a:off x="6192743" y="3417080"/>
            <a:ext cx="865986" cy="1753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字方塊 35"/>
          <p:cNvSpPr txBox="1"/>
          <p:nvPr/>
        </p:nvSpPr>
        <p:spPr>
          <a:xfrm>
            <a:off x="7491503" y="1934270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= 5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3563888" y="1104878"/>
            <a:ext cx="2048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 smtClean="0"/>
              <a:t>pop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76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013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116559" cy="452431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a, 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 smtClean="0"/>
              <a:t>b=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/>
              <a:t>pop()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從堆疊取出資料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/>
              <a:t>int</a:t>
            </a:r>
            <a:r>
              <a:rPr lang="en-US" altLang="zh-TW" dirty="0"/>
              <a:t> d;</a:t>
            </a:r>
          </a:p>
          <a:p>
            <a:pPr defTabSz="360000"/>
            <a:r>
              <a:rPr lang="en-US" altLang="zh-TW" dirty="0"/>
              <a:t>	if (head == NULL)</a:t>
            </a:r>
          </a:p>
          <a:p>
            <a:pPr defTabSz="360000"/>
            <a:r>
              <a:rPr lang="en-US" altLang="zh-TW" dirty="0"/>
              <a:t>		return(</a:t>
            </a:r>
            <a:r>
              <a:rPr lang="en-US" altLang="zh-TW" dirty="0" err="1"/>
              <a:t>noData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/>
              <a:t>	p = head;</a:t>
            </a:r>
          </a:p>
          <a:p>
            <a:pPr defTabSz="360000"/>
            <a:r>
              <a:rPr lang="en-US" altLang="zh-TW" dirty="0"/>
              <a:t>	head = p-&gt;next;</a:t>
            </a:r>
          </a:p>
          <a:p>
            <a:pPr defTabSz="360000"/>
            <a:r>
              <a:rPr lang="en-US" altLang="zh-TW" dirty="0"/>
              <a:t>	d = p-&gt;data;</a:t>
            </a:r>
          </a:p>
          <a:p>
            <a:pPr defTabSz="360000"/>
            <a:r>
              <a:rPr lang="en-US" altLang="zh-TW" dirty="0"/>
              <a:t>	delete(p);</a:t>
            </a:r>
          </a:p>
          <a:p>
            <a:pPr defTabSz="360000"/>
            <a:r>
              <a:rPr lang="en-US" altLang="zh-TW" dirty="0"/>
              <a:t>	number--;</a:t>
            </a:r>
          </a:p>
          <a:p>
            <a:pPr defTabSz="360000"/>
            <a:r>
              <a:rPr lang="en-US" altLang="zh-TW" dirty="0"/>
              <a:t>	return(d);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974309" y="5431011"/>
            <a:ext cx="1725484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</a:t>
            </a:r>
            <a:r>
              <a:rPr lang="en-US" altLang="zh-TW" dirty="0"/>
              <a:t>0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605143" y="4341335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grpSp>
        <p:nvGrpSpPr>
          <p:cNvPr id="21" name="群組 20"/>
          <p:cNvGrpSpPr/>
          <p:nvPr/>
        </p:nvGrpSpPr>
        <p:grpSpPr>
          <a:xfrm>
            <a:off x="7620533" y="4526001"/>
            <a:ext cx="360040" cy="364803"/>
            <a:chOff x="6156176" y="3227265"/>
            <a:chExt cx="360040" cy="364803"/>
          </a:xfrm>
        </p:grpSpPr>
        <p:cxnSp>
          <p:nvCxnSpPr>
            <p:cNvPr id="22" name="直線接點 21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直線單箭頭接點 26"/>
          <p:cNvCxnSpPr/>
          <p:nvPr/>
        </p:nvCxnSpPr>
        <p:spPr>
          <a:xfrm flipV="1">
            <a:off x="7321998" y="4526001"/>
            <a:ext cx="399206" cy="310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4332685" y="1948384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 = 3</a:t>
            </a:r>
            <a:endParaRPr lang="zh-TW" altLang="en-US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4332685" y="247290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31" name="圓角矩形 30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mtClean="0"/>
              <a:t>上一頁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5915612" y="310417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33" name="直線單箭頭接點 32"/>
          <p:cNvCxnSpPr/>
          <p:nvPr/>
        </p:nvCxnSpPr>
        <p:spPr>
          <a:xfrm>
            <a:off x="6192743" y="3417080"/>
            <a:ext cx="865986" cy="1753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字方塊 35"/>
          <p:cNvSpPr txBox="1"/>
          <p:nvPr/>
        </p:nvSpPr>
        <p:spPr>
          <a:xfrm>
            <a:off x="7491503" y="1934270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 = 5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3563888" y="1104878"/>
            <a:ext cx="2048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 smtClean="0"/>
              <a:t>pop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77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575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116559" cy="452431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a, 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 smtClean="0"/>
              <a:t>b=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/>
              <a:t>pop()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從堆疊取出資料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/>
              <a:t>int</a:t>
            </a:r>
            <a:r>
              <a:rPr lang="en-US" altLang="zh-TW" dirty="0"/>
              <a:t> d;</a:t>
            </a:r>
          </a:p>
          <a:p>
            <a:pPr defTabSz="360000"/>
            <a:r>
              <a:rPr lang="en-US" altLang="zh-TW" dirty="0"/>
              <a:t>	if (head == NULL)</a:t>
            </a:r>
          </a:p>
          <a:p>
            <a:pPr defTabSz="360000"/>
            <a:r>
              <a:rPr lang="en-US" altLang="zh-TW" dirty="0"/>
              <a:t>		return(</a:t>
            </a:r>
            <a:r>
              <a:rPr lang="en-US" altLang="zh-TW" dirty="0" err="1"/>
              <a:t>noData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/>
              <a:t>	p = head;</a:t>
            </a:r>
          </a:p>
          <a:p>
            <a:pPr defTabSz="360000"/>
            <a:r>
              <a:rPr lang="en-US" altLang="zh-TW" dirty="0"/>
              <a:t>	head = p-&gt;next;</a:t>
            </a:r>
          </a:p>
          <a:p>
            <a:pPr defTabSz="360000"/>
            <a:r>
              <a:rPr lang="en-US" altLang="zh-TW" dirty="0"/>
              <a:t>	d = p-&gt;data;</a:t>
            </a:r>
          </a:p>
          <a:p>
            <a:pPr defTabSz="360000"/>
            <a:r>
              <a:rPr lang="en-US" altLang="zh-TW" dirty="0"/>
              <a:t>	delete(p);</a:t>
            </a:r>
          </a:p>
          <a:p>
            <a:pPr defTabSz="360000"/>
            <a:r>
              <a:rPr lang="en-US" altLang="zh-TW" dirty="0"/>
              <a:t>	number--;</a:t>
            </a:r>
          </a:p>
          <a:p>
            <a:pPr defTabSz="360000"/>
            <a:r>
              <a:rPr lang="en-US" altLang="zh-TW" dirty="0"/>
              <a:t>	return(d);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3" name="矩形 2"/>
          <p:cNvSpPr/>
          <p:nvPr/>
        </p:nvSpPr>
        <p:spPr>
          <a:xfrm>
            <a:off x="539552" y="5714206"/>
            <a:ext cx="792160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</a:t>
            </a:r>
            <a:r>
              <a:rPr lang="en-US" altLang="zh-TW" dirty="0"/>
              <a:t>0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4" name="圓角矩形 33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605143" y="4341335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grpSp>
        <p:nvGrpSpPr>
          <p:cNvPr id="21" name="群組 20"/>
          <p:cNvGrpSpPr/>
          <p:nvPr/>
        </p:nvGrpSpPr>
        <p:grpSpPr>
          <a:xfrm>
            <a:off x="7620533" y="4526001"/>
            <a:ext cx="360040" cy="364803"/>
            <a:chOff x="6156176" y="3227265"/>
            <a:chExt cx="360040" cy="364803"/>
          </a:xfrm>
        </p:grpSpPr>
        <p:cxnSp>
          <p:nvCxnSpPr>
            <p:cNvPr id="22" name="直線接點 21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直線單箭頭接點 26"/>
          <p:cNvCxnSpPr/>
          <p:nvPr/>
        </p:nvCxnSpPr>
        <p:spPr>
          <a:xfrm flipV="1">
            <a:off x="7321998" y="4526001"/>
            <a:ext cx="399206" cy="310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4332685" y="1948384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 = 3</a:t>
            </a:r>
            <a:endParaRPr lang="zh-TW" altLang="en-US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4332685" y="247290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31" name="圓角矩形 30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563888" y="1104878"/>
            <a:ext cx="2048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 smtClean="0"/>
              <a:t>pop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78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702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116559" cy="452431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a, 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 smtClean="0"/>
              <a:t>b=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/>
              <a:t>pop() { 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從堆疊取出資料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/>
              <a:t>int</a:t>
            </a:r>
            <a:r>
              <a:rPr lang="en-US" altLang="zh-TW" dirty="0"/>
              <a:t> d;</a:t>
            </a:r>
          </a:p>
          <a:p>
            <a:pPr defTabSz="360000"/>
            <a:r>
              <a:rPr lang="en-US" altLang="zh-TW" dirty="0"/>
              <a:t>	if (head == NULL)</a:t>
            </a:r>
          </a:p>
          <a:p>
            <a:pPr defTabSz="360000"/>
            <a:r>
              <a:rPr lang="en-US" altLang="zh-TW" dirty="0"/>
              <a:t>		return(</a:t>
            </a:r>
            <a:r>
              <a:rPr lang="en-US" altLang="zh-TW" dirty="0" err="1"/>
              <a:t>noData</a:t>
            </a:r>
            <a:r>
              <a:rPr lang="en-US" altLang="zh-TW" dirty="0"/>
              <a:t>);</a:t>
            </a:r>
          </a:p>
          <a:p>
            <a:pPr defTabSz="360000"/>
            <a:r>
              <a:rPr lang="en-US" altLang="zh-TW" dirty="0"/>
              <a:t>	p = head;</a:t>
            </a:r>
          </a:p>
          <a:p>
            <a:pPr defTabSz="360000"/>
            <a:r>
              <a:rPr lang="en-US" altLang="zh-TW" dirty="0"/>
              <a:t>	head = p-&gt;next;</a:t>
            </a:r>
          </a:p>
          <a:p>
            <a:pPr defTabSz="360000"/>
            <a:r>
              <a:rPr lang="en-US" altLang="zh-TW" dirty="0"/>
              <a:t>	d = p-&gt;data;</a:t>
            </a:r>
          </a:p>
          <a:p>
            <a:pPr defTabSz="360000"/>
            <a:r>
              <a:rPr lang="en-US" altLang="zh-TW" dirty="0"/>
              <a:t>	delete(p);</a:t>
            </a:r>
          </a:p>
          <a:p>
            <a:pPr defTabSz="360000"/>
            <a:r>
              <a:rPr lang="en-US" altLang="zh-TW" dirty="0"/>
              <a:t>	number--;</a:t>
            </a:r>
          </a:p>
          <a:p>
            <a:pPr defTabSz="360000"/>
            <a:r>
              <a:rPr lang="en-US" altLang="zh-TW" dirty="0"/>
              <a:t>	return(d);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40" name="文字方塊 39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</a:t>
            </a:r>
            <a:r>
              <a:rPr lang="en-US" altLang="zh-TW" dirty="0"/>
              <a:t>0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447425" y="2120561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grpSp>
        <p:nvGrpSpPr>
          <p:cNvPr id="21" name="群組 20"/>
          <p:cNvGrpSpPr/>
          <p:nvPr/>
        </p:nvGrpSpPr>
        <p:grpSpPr>
          <a:xfrm>
            <a:off x="6984268" y="2842240"/>
            <a:ext cx="360040" cy="364803"/>
            <a:chOff x="6156176" y="3227265"/>
            <a:chExt cx="360040" cy="364803"/>
          </a:xfrm>
        </p:grpSpPr>
        <p:cxnSp>
          <p:nvCxnSpPr>
            <p:cNvPr id="22" name="直線接點 21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直線單箭頭接點 26"/>
          <p:cNvCxnSpPr/>
          <p:nvPr/>
        </p:nvCxnSpPr>
        <p:spPr>
          <a:xfrm>
            <a:off x="6964685" y="2489893"/>
            <a:ext cx="199603" cy="35234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4332685" y="1948384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 = 3</a:t>
            </a:r>
            <a:endParaRPr lang="zh-TW" altLang="en-US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4332685" y="247290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 = 5</a:t>
            </a:r>
            <a:endParaRPr lang="zh-TW" altLang="en-US" dirty="0"/>
          </a:p>
        </p:txBody>
      </p:sp>
      <p:sp>
        <p:nvSpPr>
          <p:cNvPr id="31" name="圓角矩形 30">
            <a:hlinkClick r:id="rId2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26" name="圓角矩形 25">
            <a:hlinkClick r:id="rId3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首</a:t>
            </a:r>
            <a:r>
              <a:rPr lang="zh-TW" altLang="en-US" dirty="0" smtClean="0"/>
              <a:t>頁</a:t>
            </a:r>
            <a:endParaRPr lang="zh-TW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626418" y="2433812"/>
            <a:ext cx="1425302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/>
          <p:cNvSpPr txBox="1"/>
          <p:nvPr/>
        </p:nvSpPr>
        <p:spPr>
          <a:xfrm>
            <a:off x="3563888" y="1104878"/>
            <a:ext cx="2048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堆疊基本操作 </a:t>
            </a:r>
            <a:r>
              <a:rPr lang="en-US" altLang="zh-TW" dirty="0" smtClean="0"/>
              <a:t>pop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79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397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776540" y="1133453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認識</a:t>
            </a:r>
            <a:r>
              <a:rPr lang="en-US" altLang="zh-TW" dirty="0" smtClean="0"/>
              <a:t>Stack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229217" cy="3139321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Stack x;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main() {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d;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(5);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(3);</a:t>
            </a:r>
          </a:p>
          <a:p>
            <a:pPr defTabSz="360000"/>
            <a:r>
              <a:rPr lang="en-US" altLang="zh-TW" dirty="0" smtClean="0"/>
              <a:t>	d=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</a:t>
            </a:r>
            <a:r>
              <a:rPr lang="en-US" altLang="zh-TW" dirty="0" err="1" smtClean="0"/>
              <a:t>x.size</a:t>
            </a:r>
            <a:r>
              <a:rPr lang="en-US" altLang="zh-TW" dirty="0" smtClean="0"/>
              <a:t>()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</a:p>
          <a:p>
            <a:pPr defTabSz="360000"/>
            <a:r>
              <a:rPr lang="en-US" altLang="zh-TW" dirty="0"/>
              <a:t>}</a:t>
            </a:r>
            <a:endParaRPr lang="en-US" altLang="zh-TW" dirty="0" smtClean="0"/>
          </a:p>
        </p:txBody>
      </p:sp>
      <p:sp>
        <p:nvSpPr>
          <p:cNvPr id="10" name="文字方塊 9"/>
          <p:cNvSpPr txBox="1"/>
          <p:nvPr/>
        </p:nvSpPr>
        <p:spPr>
          <a:xfrm>
            <a:off x="2546705" y="1546039"/>
            <a:ext cx="2241319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Stack() {</a:t>
            </a:r>
            <a:r>
              <a:rPr lang="zh-TW" altLang="en-US" dirty="0" smtClean="0"/>
              <a:t> </a:t>
            </a:r>
            <a:r>
              <a:rPr lang="en-US" altLang="zh-TW" dirty="0" smtClean="0">
                <a:solidFill>
                  <a:srgbClr val="00B050"/>
                </a:solidFill>
              </a:rPr>
              <a:t>//</a:t>
            </a:r>
            <a:r>
              <a:rPr lang="zh-TW" altLang="en-US" dirty="0" smtClean="0">
                <a:solidFill>
                  <a:srgbClr val="00B050"/>
                </a:solidFill>
              </a:rPr>
              <a:t>建構函數</a:t>
            </a:r>
            <a:endParaRPr lang="en-US" altLang="zh-TW" dirty="0" smtClean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 smtClean="0"/>
              <a:t>	head = NULL;</a:t>
            </a:r>
          </a:p>
          <a:p>
            <a:pPr defTabSz="360000"/>
            <a:r>
              <a:rPr lang="en-US" altLang="zh-TW" dirty="0" smtClean="0"/>
              <a:t>	number = 0;</a:t>
            </a:r>
          </a:p>
          <a:p>
            <a:pPr defTabSz="360000"/>
            <a:r>
              <a:rPr lang="en-US" altLang="zh-TW" dirty="0" smtClean="0"/>
              <a:t>}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866" y="3785122"/>
            <a:ext cx="1362265" cy="1800476"/>
          </a:xfrm>
          <a:prstGeom prst="rect">
            <a:avLst/>
          </a:prstGeom>
        </p:spPr>
      </p:pic>
      <p:sp>
        <p:nvSpPr>
          <p:cNvPr id="13" name="圓角矩形 12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14" name="圓角矩形 13">
            <a:hlinkClick r:id="rId4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971600" y="2432830"/>
            <a:ext cx="719960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8" name="直線單箭頭接點 7"/>
          <p:cNvCxnSpPr/>
          <p:nvPr/>
        </p:nvCxnSpPr>
        <p:spPr>
          <a:xfrm>
            <a:off x="6588224" y="1934270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群組 18"/>
          <p:cNvGrpSpPr/>
          <p:nvPr/>
        </p:nvGrpSpPr>
        <p:grpSpPr>
          <a:xfrm>
            <a:off x="6552220" y="2272109"/>
            <a:ext cx="360040" cy="364803"/>
            <a:chOff x="6156176" y="3227265"/>
            <a:chExt cx="360040" cy="364803"/>
          </a:xfrm>
        </p:grpSpPr>
        <p:cxnSp>
          <p:nvCxnSpPr>
            <p:cNvPr id="12" name="直線接點 11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文字方塊 20"/>
          <p:cNvSpPr txBox="1"/>
          <p:nvPr/>
        </p:nvSpPr>
        <p:spPr>
          <a:xfrm>
            <a:off x="3811016" y="3109163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0</a:t>
            </a:r>
            <a:endParaRPr lang="zh-TW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49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995936" y="11048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堆疊搜尋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4022640" cy="369331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Node *a, *b;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x.Search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b=</a:t>
            </a:r>
            <a:r>
              <a:rPr lang="en-US" altLang="zh-TW" dirty="0" err="1"/>
              <a:t>x.Search</a:t>
            </a:r>
            <a:r>
              <a:rPr lang="en-US" altLang="zh-TW" dirty="0"/>
              <a:t> (</a:t>
            </a:r>
            <a:r>
              <a:rPr lang="en-US" altLang="zh-TW" dirty="0" smtClean="0"/>
              <a:t>7);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/>
              <a:t>Node *Search(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搜尋堆疊資料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if (p-&gt;data == d)</a:t>
            </a:r>
          </a:p>
          <a:p>
            <a:pPr defTabSz="360000"/>
            <a:r>
              <a:rPr lang="en-US" altLang="zh-TW" dirty="0"/>
              <a:t>			return(p);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	return(NULL);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19" name="圓角矩形 18">
            <a:hlinkClick r:id="rId2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首頁</a:t>
            </a:r>
            <a:endParaRPr lang="zh-TW" altLang="en-US" dirty="0"/>
          </a:p>
        </p:txBody>
      </p:sp>
      <p:sp>
        <p:nvSpPr>
          <p:cNvPr id="20" name="圓角矩形 19">
            <a:hlinkClick r:id="rId3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26" name="橢圓 25"/>
          <p:cNvSpPr/>
          <p:nvPr/>
        </p:nvSpPr>
        <p:spPr>
          <a:xfrm>
            <a:off x="7564723" y="451847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8" name="直線單箭頭接點 27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橢圓 28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0" name="群組 29"/>
          <p:cNvGrpSpPr/>
          <p:nvPr/>
        </p:nvGrpSpPr>
        <p:grpSpPr>
          <a:xfrm>
            <a:off x="8025821" y="5658337"/>
            <a:ext cx="360040" cy="364803"/>
            <a:chOff x="6156176" y="3227265"/>
            <a:chExt cx="360040" cy="364803"/>
          </a:xfrm>
        </p:grpSpPr>
        <p:cxnSp>
          <p:nvCxnSpPr>
            <p:cNvPr id="31" name="直線接點 30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直線單箭頭接點 35"/>
          <p:cNvCxnSpPr/>
          <p:nvPr/>
        </p:nvCxnSpPr>
        <p:spPr>
          <a:xfrm>
            <a:off x="8051357" y="5275319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橢圓 36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659531" y="1934270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626418" y="1598481"/>
            <a:ext cx="1497310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文字方塊 43"/>
          <p:cNvSpPr txBox="1"/>
          <p:nvPr/>
        </p:nvSpPr>
        <p:spPr>
          <a:xfrm>
            <a:off x="3830241" y="319145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cxnSp>
        <p:nvCxnSpPr>
          <p:cNvPr id="45" name="直線單箭頭接點 44"/>
          <p:cNvCxnSpPr/>
          <p:nvPr/>
        </p:nvCxnSpPr>
        <p:spPr>
          <a:xfrm>
            <a:off x="4068433" y="3540149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文字方塊 47"/>
          <p:cNvSpPr txBox="1"/>
          <p:nvPr/>
        </p:nvSpPr>
        <p:spPr>
          <a:xfrm>
            <a:off x="4477824" y="319145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cxnSp>
        <p:nvCxnSpPr>
          <p:cNvPr id="49" name="直線單箭頭接點 48"/>
          <p:cNvCxnSpPr/>
          <p:nvPr/>
        </p:nvCxnSpPr>
        <p:spPr>
          <a:xfrm>
            <a:off x="4716016" y="3540149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80</a:t>
            </a:fld>
            <a:endParaRPr lang="zh-TW" altLang="en-US"/>
          </a:p>
        </p:txBody>
      </p:sp>
      <p:sp>
        <p:nvSpPr>
          <p:cNvPr id="35" name="文字方塊 34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0880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995936" y="11048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堆疊搜尋</a:t>
            </a:r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0" name="圓角矩形 19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6" name="橢圓 25"/>
          <p:cNvSpPr/>
          <p:nvPr/>
        </p:nvSpPr>
        <p:spPr>
          <a:xfrm>
            <a:off x="7564723" y="451847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8" name="直線單箭頭接點 27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橢圓 28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0" name="群組 29"/>
          <p:cNvGrpSpPr/>
          <p:nvPr/>
        </p:nvGrpSpPr>
        <p:grpSpPr>
          <a:xfrm>
            <a:off x="8025821" y="5658337"/>
            <a:ext cx="360040" cy="364803"/>
            <a:chOff x="6156176" y="3227265"/>
            <a:chExt cx="360040" cy="364803"/>
          </a:xfrm>
        </p:grpSpPr>
        <p:cxnSp>
          <p:nvCxnSpPr>
            <p:cNvPr id="31" name="直線接點 30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直線單箭頭接點 35"/>
          <p:cNvCxnSpPr/>
          <p:nvPr/>
        </p:nvCxnSpPr>
        <p:spPr>
          <a:xfrm>
            <a:off x="8051357" y="5275319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橢圓 36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659531" y="1934270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626418" y="1883569"/>
            <a:ext cx="1857350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圓角矩形 23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45" name="文字方塊 44"/>
          <p:cNvSpPr txBox="1"/>
          <p:nvPr/>
        </p:nvSpPr>
        <p:spPr>
          <a:xfrm>
            <a:off x="587824" y="1546039"/>
            <a:ext cx="4022640" cy="369331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Node *a, *b;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x.Search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b=</a:t>
            </a:r>
            <a:r>
              <a:rPr lang="en-US" altLang="zh-TW" dirty="0" err="1"/>
              <a:t>x.Search</a:t>
            </a:r>
            <a:r>
              <a:rPr lang="en-US" altLang="zh-TW" dirty="0"/>
              <a:t> (</a:t>
            </a:r>
            <a:r>
              <a:rPr lang="en-US" altLang="zh-TW" dirty="0" smtClean="0"/>
              <a:t>7);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/>
              <a:t>Node *Search(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搜尋堆疊資料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if (p-&gt;data == d)</a:t>
            </a:r>
          </a:p>
          <a:p>
            <a:pPr defTabSz="360000"/>
            <a:r>
              <a:rPr lang="en-US" altLang="zh-TW" dirty="0"/>
              <a:t>			return(p);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	return(NULL);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46" name="文字方塊 45"/>
          <p:cNvSpPr txBox="1"/>
          <p:nvPr/>
        </p:nvSpPr>
        <p:spPr>
          <a:xfrm>
            <a:off x="3830241" y="319145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cxnSp>
        <p:nvCxnSpPr>
          <p:cNvPr id="47" name="直線單箭頭接點 46"/>
          <p:cNvCxnSpPr/>
          <p:nvPr/>
        </p:nvCxnSpPr>
        <p:spPr>
          <a:xfrm>
            <a:off x="4068433" y="3540149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文字方塊 47"/>
          <p:cNvSpPr txBox="1"/>
          <p:nvPr/>
        </p:nvSpPr>
        <p:spPr>
          <a:xfrm>
            <a:off x="4477824" y="319145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cxnSp>
        <p:nvCxnSpPr>
          <p:cNvPr id="49" name="直線單箭頭接點 48"/>
          <p:cNvCxnSpPr/>
          <p:nvPr/>
        </p:nvCxnSpPr>
        <p:spPr>
          <a:xfrm>
            <a:off x="4716016" y="3540149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81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659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995936" y="11048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堆疊搜尋</a:t>
            </a:r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0" name="圓角矩形 19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6" name="橢圓 25"/>
          <p:cNvSpPr/>
          <p:nvPr/>
        </p:nvSpPr>
        <p:spPr>
          <a:xfrm>
            <a:off x="7564723" y="451847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8" name="直線單箭頭接點 27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橢圓 28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0" name="群組 29"/>
          <p:cNvGrpSpPr/>
          <p:nvPr/>
        </p:nvGrpSpPr>
        <p:grpSpPr>
          <a:xfrm>
            <a:off x="8025821" y="5658337"/>
            <a:ext cx="360040" cy="364803"/>
            <a:chOff x="6156176" y="3227265"/>
            <a:chExt cx="360040" cy="364803"/>
          </a:xfrm>
        </p:grpSpPr>
        <p:cxnSp>
          <p:nvCxnSpPr>
            <p:cNvPr id="31" name="直線接點 30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直線單箭頭接點 35"/>
          <p:cNvCxnSpPr/>
          <p:nvPr/>
        </p:nvCxnSpPr>
        <p:spPr>
          <a:xfrm>
            <a:off x="8051357" y="5275319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橢圓 36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659531" y="1934270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986458" y="2971471"/>
            <a:ext cx="1857350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圓角矩形 23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5915612" y="1924786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40" name="直線單箭頭接點 39"/>
          <p:cNvCxnSpPr/>
          <p:nvPr/>
        </p:nvCxnSpPr>
        <p:spPr>
          <a:xfrm>
            <a:off x="6192743" y="2237694"/>
            <a:ext cx="432993" cy="1753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文字方塊 45"/>
          <p:cNvSpPr txBox="1"/>
          <p:nvPr/>
        </p:nvSpPr>
        <p:spPr>
          <a:xfrm>
            <a:off x="4716016" y="1872109"/>
            <a:ext cx="732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d=12</a:t>
            </a:r>
            <a:endParaRPr lang="zh-TW" altLang="en-US" dirty="0"/>
          </a:p>
        </p:txBody>
      </p:sp>
      <p:sp>
        <p:nvSpPr>
          <p:cNvPr id="47" name="文字方塊 46"/>
          <p:cNvSpPr txBox="1"/>
          <p:nvPr/>
        </p:nvSpPr>
        <p:spPr>
          <a:xfrm>
            <a:off x="587824" y="1546039"/>
            <a:ext cx="4022640" cy="369331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Node *a, *b;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x.Search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b=</a:t>
            </a:r>
            <a:r>
              <a:rPr lang="en-US" altLang="zh-TW" dirty="0" err="1"/>
              <a:t>x.Search</a:t>
            </a:r>
            <a:r>
              <a:rPr lang="en-US" altLang="zh-TW" dirty="0"/>
              <a:t> (</a:t>
            </a:r>
            <a:r>
              <a:rPr lang="en-US" altLang="zh-TW" dirty="0" smtClean="0"/>
              <a:t>7);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/>
              <a:t>Node *Search(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搜尋堆疊資料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if (p-&gt;data == d)</a:t>
            </a:r>
          </a:p>
          <a:p>
            <a:pPr defTabSz="360000"/>
            <a:r>
              <a:rPr lang="en-US" altLang="zh-TW" dirty="0"/>
              <a:t>			return(p);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	return(NULL);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48" name="文字方塊 47"/>
          <p:cNvSpPr txBox="1"/>
          <p:nvPr/>
        </p:nvSpPr>
        <p:spPr>
          <a:xfrm>
            <a:off x="3830241" y="319145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cxnSp>
        <p:nvCxnSpPr>
          <p:cNvPr id="49" name="直線單箭頭接點 48"/>
          <p:cNvCxnSpPr/>
          <p:nvPr/>
        </p:nvCxnSpPr>
        <p:spPr>
          <a:xfrm>
            <a:off x="4068433" y="3540149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字方塊 49"/>
          <p:cNvSpPr txBox="1"/>
          <p:nvPr/>
        </p:nvSpPr>
        <p:spPr>
          <a:xfrm>
            <a:off x="4477824" y="319145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cxnSp>
        <p:nvCxnSpPr>
          <p:cNvPr id="51" name="直線單箭頭接點 50"/>
          <p:cNvCxnSpPr/>
          <p:nvPr/>
        </p:nvCxnSpPr>
        <p:spPr>
          <a:xfrm>
            <a:off x="4716016" y="3540149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82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005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995936" y="11048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堆疊搜尋</a:t>
            </a:r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0" name="圓角矩形 19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6" name="橢圓 25"/>
          <p:cNvSpPr/>
          <p:nvPr/>
        </p:nvSpPr>
        <p:spPr>
          <a:xfrm>
            <a:off x="7564723" y="451847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8" name="直線單箭頭接點 27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橢圓 28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0" name="群組 29"/>
          <p:cNvGrpSpPr/>
          <p:nvPr/>
        </p:nvGrpSpPr>
        <p:grpSpPr>
          <a:xfrm>
            <a:off x="8025821" y="5658337"/>
            <a:ext cx="360040" cy="364803"/>
            <a:chOff x="6156176" y="3227265"/>
            <a:chExt cx="360040" cy="364803"/>
          </a:xfrm>
        </p:grpSpPr>
        <p:cxnSp>
          <p:nvCxnSpPr>
            <p:cNvPr id="31" name="直線接點 30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直線單箭頭接點 35"/>
          <p:cNvCxnSpPr/>
          <p:nvPr/>
        </p:nvCxnSpPr>
        <p:spPr>
          <a:xfrm>
            <a:off x="8051357" y="5275319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橢圓 36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659531" y="1934270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986458" y="3232026"/>
            <a:ext cx="2217390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圓角矩形 23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5915612" y="1924786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40" name="直線單箭頭接點 39"/>
          <p:cNvCxnSpPr/>
          <p:nvPr/>
        </p:nvCxnSpPr>
        <p:spPr>
          <a:xfrm>
            <a:off x="6192743" y="2237694"/>
            <a:ext cx="432993" cy="1753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文字方塊 45"/>
          <p:cNvSpPr txBox="1"/>
          <p:nvPr/>
        </p:nvSpPr>
        <p:spPr>
          <a:xfrm>
            <a:off x="4716016" y="1872109"/>
            <a:ext cx="732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d=12</a:t>
            </a:r>
            <a:endParaRPr lang="zh-TW" altLang="en-US" dirty="0"/>
          </a:p>
        </p:txBody>
      </p:sp>
      <p:sp>
        <p:nvSpPr>
          <p:cNvPr id="47" name="文字方塊 46"/>
          <p:cNvSpPr txBox="1"/>
          <p:nvPr/>
        </p:nvSpPr>
        <p:spPr>
          <a:xfrm>
            <a:off x="587824" y="1546039"/>
            <a:ext cx="4022640" cy="369331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Node *a, *b;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x.Search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b=</a:t>
            </a:r>
            <a:r>
              <a:rPr lang="en-US" altLang="zh-TW" dirty="0" err="1"/>
              <a:t>x.Search</a:t>
            </a:r>
            <a:r>
              <a:rPr lang="en-US" altLang="zh-TW" dirty="0"/>
              <a:t> (</a:t>
            </a:r>
            <a:r>
              <a:rPr lang="en-US" altLang="zh-TW" dirty="0" smtClean="0"/>
              <a:t>7);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/>
              <a:t>Node *Search(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搜尋堆疊資料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if (p-&gt;data == d)</a:t>
            </a:r>
          </a:p>
          <a:p>
            <a:pPr defTabSz="360000"/>
            <a:r>
              <a:rPr lang="en-US" altLang="zh-TW" dirty="0"/>
              <a:t>			return(p);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	return(NULL);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48" name="文字方塊 47"/>
          <p:cNvSpPr txBox="1"/>
          <p:nvPr/>
        </p:nvSpPr>
        <p:spPr>
          <a:xfrm>
            <a:off x="3830241" y="319145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cxnSp>
        <p:nvCxnSpPr>
          <p:cNvPr id="49" name="直線單箭頭接點 48"/>
          <p:cNvCxnSpPr/>
          <p:nvPr/>
        </p:nvCxnSpPr>
        <p:spPr>
          <a:xfrm>
            <a:off x="4068433" y="3540149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字方塊 49"/>
          <p:cNvSpPr txBox="1"/>
          <p:nvPr/>
        </p:nvSpPr>
        <p:spPr>
          <a:xfrm>
            <a:off x="4477824" y="319145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cxnSp>
        <p:nvCxnSpPr>
          <p:cNvPr id="51" name="直線單箭頭接點 50"/>
          <p:cNvCxnSpPr/>
          <p:nvPr/>
        </p:nvCxnSpPr>
        <p:spPr>
          <a:xfrm>
            <a:off x="4716016" y="3540149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83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319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995936" y="11048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堆疊搜尋</a:t>
            </a:r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0" name="圓角矩形 19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6" name="橢圓 25"/>
          <p:cNvSpPr/>
          <p:nvPr/>
        </p:nvSpPr>
        <p:spPr>
          <a:xfrm>
            <a:off x="7564723" y="451847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8" name="直線單箭頭接點 27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橢圓 28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0" name="群組 29"/>
          <p:cNvGrpSpPr/>
          <p:nvPr/>
        </p:nvGrpSpPr>
        <p:grpSpPr>
          <a:xfrm>
            <a:off x="8025821" y="5658337"/>
            <a:ext cx="360040" cy="364803"/>
            <a:chOff x="6156176" y="3227265"/>
            <a:chExt cx="360040" cy="364803"/>
          </a:xfrm>
        </p:grpSpPr>
        <p:cxnSp>
          <p:nvCxnSpPr>
            <p:cNvPr id="31" name="直線接點 30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直線單箭頭接點 35"/>
          <p:cNvCxnSpPr/>
          <p:nvPr/>
        </p:nvCxnSpPr>
        <p:spPr>
          <a:xfrm>
            <a:off x="8051357" y="5275319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橢圓 36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659531" y="1934270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1317923" y="3524746"/>
            <a:ext cx="2029941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圓角矩形 23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5915612" y="1924786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40" name="直線單箭頭接點 39"/>
          <p:cNvCxnSpPr/>
          <p:nvPr/>
        </p:nvCxnSpPr>
        <p:spPr>
          <a:xfrm>
            <a:off x="6192743" y="2237694"/>
            <a:ext cx="432993" cy="1753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文字方塊 45"/>
          <p:cNvSpPr txBox="1"/>
          <p:nvPr/>
        </p:nvSpPr>
        <p:spPr>
          <a:xfrm>
            <a:off x="4716016" y="1872109"/>
            <a:ext cx="732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d=12</a:t>
            </a:r>
            <a:endParaRPr lang="zh-TW" altLang="en-US" dirty="0"/>
          </a:p>
        </p:txBody>
      </p:sp>
      <p:sp>
        <p:nvSpPr>
          <p:cNvPr id="47" name="文字方塊 46"/>
          <p:cNvSpPr txBox="1"/>
          <p:nvPr/>
        </p:nvSpPr>
        <p:spPr>
          <a:xfrm>
            <a:off x="587824" y="1546039"/>
            <a:ext cx="4022640" cy="369331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Node *a, *b;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x.Search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b=</a:t>
            </a:r>
            <a:r>
              <a:rPr lang="en-US" altLang="zh-TW" dirty="0" err="1"/>
              <a:t>x.Search</a:t>
            </a:r>
            <a:r>
              <a:rPr lang="en-US" altLang="zh-TW" dirty="0"/>
              <a:t> (</a:t>
            </a:r>
            <a:r>
              <a:rPr lang="en-US" altLang="zh-TW" dirty="0" smtClean="0"/>
              <a:t>7);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/>
              <a:t>Node *Search(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搜尋堆疊資料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if (p-&gt;data == d)</a:t>
            </a:r>
          </a:p>
          <a:p>
            <a:pPr defTabSz="360000"/>
            <a:r>
              <a:rPr lang="en-US" altLang="zh-TW" dirty="0"/>
              <a:t>			return(p);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	return(NULL);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48" name="文字方塊 47"/>
          <p:cNvSpPr txBox="1"/>
          <p:nvPr/>
        </p:nvSpPr>
        <p:spPr>
          <a:xfrm>
            <a:off x="3830241" y="319145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cxnSp>
        <p:nvCxnSpPr>
          <p:cNvPr id="49" name="直線單箭頭接點 48"/>
          <p:cNvCxnSpPr/>
          <p:nvPr/>
        </p:nvCxnSpPr>
        <p:spPr>
          <a:xfrm>
            <a:off x="4068433" y="3540149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字方塊 49"/>
          <p:cNvSpPr txBox="1"/>
          <p:nvPr/>
        </p:nvSpPr>
        <p:spPr>
          <a:xfrm>
            <a:off x="4477824" y="319145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cxnSp>
        <p:nvCxnSpPr>
          <p:cNvPr id="51" name="直線單箭頭接點 50"/>
          <p:cNvCxnSpPr/>
          <p:nvPr/>
        </p:nvCxnSpPr>
        <p:spPr>
          <a:xfrm>
            <a:off x="4716016" y="3540149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84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094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995936" y="11048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堆疊搜尋</a:t>
            </a:r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0" name="圓角矩形 19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6" name="橢圓 25"/>
          <p:cNvSpPr/>
          <p:nvPr/>
        </p:nvSpPr>
        <p:spPr>
          <a:xfrm>
            <a:off x="7564723" y="451847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8" name="直線單箭頭接點 27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橢圓 28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0" name="群組 29"/>
          <p:cNvGrpSpPr/>
          <p:nvPr/>
        </p:nvGrpSpPr>
        <p:grpSpPr>
          <a:xfrm>
            <a:off x="8025821" y="5658337"/>
            <a:ext cx="360040" cy="364803"/>
            <a:chOff x="6156176" y="3227265"/>
            <a:chExt cx="360040" cy="364803"/>
          </a:xfrm>
        </p:grpSpPr>
        <p:cxnSp>
          <p:nvCxnSpPr>
            <p:cNvPr id="31" name="直線接點 30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直線單箭頭接點 35"/>
          <p:cNvCxnSpPr/>
          <p:nvPr/>
        </p:nvCxnSpPr>
        <p:spPr>
          <a:xfrm>
            <a:off x="8051357" y="5275319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橢圓 36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659531" y="1934270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1317923" y="4081938"/>
            <a:ext cx="1669902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圓角矩形 23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296800" y="3243616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40" name="直線單箭頭接點 39"/>
          <p:cNvCxnSpPr/>
          <p:nvPr/>
        </p:nvCxnSpPr>
        <p:spPr>
          <a:xfrm>
            <a:off x="6573931" y="3556524"/>
            <a:ext cx="432993" cy="1753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文字方塊 45"/>
          <p:cNvSpPr txBox="1"/>
          <p:nvPr/>
        </p:nvSpPr>
        <p:spPr>
          <a:xfrm>
            <a:off x="4716016" y="1872109"/>
            <a:ext cx="732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d=12</a:t>
            </a:r>
            <a:endParaRPr lang="zh-TW" altLang="en-US" dirty="0"/>
          </a:p>
        </p:txBody>
      </p:sp>
      <p:sp>
        <p:nvSpPr>
          <p:cNvPr id="47" name="文字方塊 46"/>
          <p:cNvSpPr txBox="1"/>
          <p:nvPr/>
        </p:nvSpPr>
        <p:spPr>
          <a:xfrm>
            <a:off x="587824" y="1546039"/>
            <a:ext cx="4022640" cy="369331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Node *a, *b;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x.Search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b=</a:t>
            </a:r>
            <a:r>
              <a:rPr lang="en-US" altLang="zh-TW" dirty="0" err="1"/>
              <a:t>x.Search</a:t>
            </a:r>
            <a:r>
              <a:rPr lang="en-US" altLang="zh-TW" dirty="0"/>
              <a:t> (</a:t>
            </a:r>
            <a:r>
              <a:rPr lang="en-US" altLang="zh-TW" dirty="0" smtClean="0"/>
              <a:t>7);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/>
              <a:t>Node *Search(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搜尋堆疊資料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if (p-&gt;data == d)</a:t>
            </a:r>
          </a:p>
          <a:p>
            <a:pPr defTabSz="360000"/>
            <a:r>
              <a:rPr lang="en-US" altLang="zh-TW" dirty="0"/>
              <a:t>			return(p);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	return(NULL);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48" name="文字方塊 47"/>
          <p:cNvSpPr txBox="1"/>
          <p:nvPr/>
        </p:nvSpPr>
        <p:spPr>
          <a:xfrm>
            <a:off x="3830241" y="319145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cxnSp>
        <p:nvCxnSpPr>
          <p:cNvPr id="49" name="直線單箭頭接點 48"/>
          <p:cNvCxnSpPr/>
          <p:nvPr/>
        </p:nvCxnSpPr>
        <p:spPr>
          <a:xfrm>
            <a:off x="4068433" y="3540149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字方塊 49"/>
          <p:cNvSpPr txBox="1"/>
          <p:nvPr/>
        </p:nvSpPr>
        <p:spPr>
          <a:xfrm>
            <a:off x="4477824" y="319145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cxnSp>
        <p:nvCxnSpPr>
          <p:cNvPr id="51" name="直線單箭頭接點 50"/>
          <p:cNvCxnSpPr/>
          <p:nvPr/>
        </p:nvCxnSpPr>
        <p:spPr>
          <a:xfrm>
            <a:off x="4716016" y="3540149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85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159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995936" y="11048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堆疊搜尋</a:t>
            </a:r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0" name="圓角矩形 19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6" name="橢圓 25"/>
          <p:cNvSpPr/>
          <p:nvPr/>
        </p:nvSpPr>
        <p:spPr>
          <a:xfrm>
            <a:off x="7564723" y="451847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8" name="直線單箭頭接點 27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橢圓 28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0" name="群組 29"/>
          <p:cNvGrpSpPr/>
          <p:nvPr/>
        </p:nvGrpSpPr>
        <p:grpSpPr>
          <a:xfrm>
            <a:off x="8025821" y="5658337"/>
            <a:ext cx="360040" cy="364803"/>
            <a:chOff x="6156176" y="3227265"/>
            <a:chExt cx="360040" cy="364803"/>
          </a:xfrm>
        </p:grpSpPr>
        <p:cxnSp>
          <p:nvCxnSpPr>
            <p:cNvPr id="31" name="直線接點 30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直線單箭頭接點 35"/>
          <p:cNvCxnSpPr/>
          <p:nvPr/>
        </p:nvCxnSpPr>
        <p:spPr>
          <a:xfrm>
            <a:off x="8051357" y="5275319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橢圓 36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659531" y="1934270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959260" y="3251100"/>
            <a:ext cx="2244588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圓角矩形 23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296800" y="3243616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40" name="直線單箭頭接點 39"/>
          <p:cNvCxnSpPr/>
          <p:nvPr/>
        </p:nvCxnSpPr>
        <p:spPr>
          <a:xfrm>
            <a:off x="6573931" y="3556524"/>
            <a:ext cx="432993" cy="1753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文字方塊 45"/>
          <p:cNvSpPr txBox="1"/>
          <p:nvPr/>
        </p:nvSpPr>
        <p:spPr>
          <a:xfrm>
            <a:off x="4716016" y="1872109"/>
            <a:ext cx="732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d=12</a:t>
            </a:r>
            <a:endParaRPr lang="zh-TW" altLang="en-US" dirty="0"/>
          </a:p>
        </p:txBody>
      </p:sp>
      <p:sp>
        <p:nvSpPr>
          <p:cNvPr id="47" name="文字方塊 46"/>
          <p:cNvSpPr txBox="1"/>
          <p:nvPr/>
        </p:nvSpPr>
        <p:spPr>
          <a:xfrm>
            <a:off x="587824" y="1546039"/>
            <a:ext cx="4022640" cy="369331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Node *a, *b;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x.Search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b=</a:t>
            </a:r>
            <a:r>
              <a:rPr lang="en-US" altLang="zh-TW" dirty="0" err="1"/>
              <a:t>x.Search</a:t>
            </a:r>
            <a:r>
              <a:rPr lang="en-US" altLang="zh-TW" dirty="0"/>
              <a:t> (</a:t>
            </a:r>
            <a:r>
              <a:rPr lang="en-US" altLang="zh-TW" dirty="0" smtClean="0"/>
              <a:t>7);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/>
              <a:t>Node *Search(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搜尋堆疊資料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if (p-&gt;data == d)</a:t>
            </a:r>
          </a:p>
          <a:p>
            <a:pPr defTabSz="360000"/>
            <a:r>
              <a:rPr lang="en-US" altLang="zh-TW" dirty="0"/>
              <a:t>			return(p);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	return(NULL);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48" name="文字方塊 47"/>
          <p:cNvSpPr txBox="1"/>
          <p:nvPr/>
        </p:nvSpPr>
        <p:spPr>
          <a:xfrm>
            <a:off x="3830241" y="319145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cxnSp>
        <p:nvCxnSpPr>
          <p:cNvPr id="49" name="直線單箭頭接點 48"/>
          <p:cNvCxnSpPr/>
          <p:nvPr/>
        </p:nvCxnSpPr>
        <p:spPr>
          <a:xfrm>
            <a:off x="4068433" y="3540149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字方塊 49"/>
          <p:cNvSpPr txBox="1"/>
          <p:nvPr/>
        </p:nvSpPr>
        <p:spPr>
          <a:xfrm>
            <a:off x="4477824" y="319145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cxnSp>
        <p:nvCxnSpPr>
          <p:cNvPr id="51" name="直線單箭頭接點 50"/>
          <p:cNvCxnSpPr/>
          <p:nvPr/>
        </p:nvCxnSpPr>
        <p:spPr>
          <a:xfrm>
            <a:off x="4716016" y="3540149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86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500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995936" y="11048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堆疊搜尋</a:t>
            </a:r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0" name="圓角矩形 19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6" name="橢圓 25"/>
          <p:cNvSpPr/>
          <p:nvPr/>
        </p:nvSpPr>
        <p:spPr>
          <a:xfrm>
            <a:off x="7564723" y="451847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8" name="直線單箭頭接點 27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橢圓 28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0" name="群組 29"/>
          <p:cNvGrpSpPr/>
          <p:nvPr/>
        </p:nvGrpSpPr>
        <p:grpSpPr>
          <a:xfrm>
            <a:off x="8025821" y="5658337"/>
            <a:ext cx="360040" cy="364803"/>
            <a:chOff x="6156176" y="3227265"/>
            <a:chExt cx="360040" cy="364803"/>
          </a:xfrm>
        </p:grpSpPr>
        <p:cxnSp>
          <p:nvCxnSpPr>
            <p:cNvPr id="31" name="直線接點 30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直線單箭頭接點 35"/>
          <p:cNvCxnSpPr/>
          <p:nvPr/>
        </p:nvCxnSpPr>
        <p:spPr>
          <a:xfrm>
            <a:off x="8051357" y="5275319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橢圓 36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659531" y="1934270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1328237" y="3514772"/>
            <a:ext cx="2019627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圓角矩形 23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296800" y="3243616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40" name="直線單箭頭接點 39"/>
          <p:cNvCxnSpPr/>
          <p:nvPr/>
        </p:nvCxnSpPr>
        <p:spPr>
          <a:xfrm>
            <a:off x="6573931" y="3556524"/>
            <a:ext cx="432993" cy="1753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文字方塊 45"/>
          <p:cNvSpPr txBox="1"/>
          <p:nvPr/>
        </p:nvSpPr>
        <p:spPr>
          <a:xfrm>
            <a:off x="4716016" y="1872109"/>
            <a:ext cx="732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d=12</a:t>
            </a:r>
            <a:endParaRPr lang="zh-TW" altLang="en-US" dirty="0"/>
          </a:p>
        </p:txBody>
      </p:sp>
      <p:sp>
        <p:nvSpPr>
          <p:cNvPr id="47" name="文字方塊 46"/>
          <p:cNvSpPr txBox="1"/>
          <p:nvPr/>
        </p:nvSpPr>
        <p:spPr>
          <a:xfrm>
            <a:off x="587824" y="1546039"/>
            <a:ext cx="4022640" cy="369331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Node *a, *b;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x.Search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b=</a:t>
            </a:r>
            <a:r>
              <a:rPr lang="en-US" altLang="zh-TW" dirty="0" err="1"/>
              <a:t>x.Search</a:t>
            </a:r>
            <a:r>
              <a:rPr lang="en-US" altLang="zh-TW" dirty="0"/>
              <a:t> (</a:t>
            </a:r>
            <a:r>
              <a:rPr lang="en-US" altLang="zh-TW" dirty="0" smtClean="0"/>
              <a:t>7);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/>
              <a:t>Node *Search(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搜尋堆疊資料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if (p-&gt;data == d)</a:t>
            </a:r>
          </a:p>
          <a:p>
            <a:pPr defTabSz="360000"/>
            <a:r>
              <a:rPr lang="en-US" altLang="zh-TW" dirty="0"/>
              <a:t>			return(p);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	return(NULL);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48" name="文字方塊 47"/>
          <p:cNvSpPr txBox="1"/>
          <p:nvPr/>
        </p:nvSpPr>
        <p:spPr>
          <a:xfrm>
            <a:off x="3830241" y="319145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cxnSp>
        <p:nvCxnSpPr>
          <p:cNvPr id="49" name="直線單箭頭接點 48"/>
          <p:cNvCxnSpPr/>
          <p:nvPr/>
        </p:nvCxnSpPr>
        <p:spPr>
          <a:xfrm>
            <a:off x="4068433" y="3540149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字方塊 49"/>
          <p:cNvSpPr txBox="1"/>
          <p:nvPr/>
        </p:nvSpPr>
        <p:spPr>
          <a:xfrm>
            <a:off x="4477824" y="319145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cxnSp>
        <p:nvCxnSpPr>
          <p:cNvPr id="51" name="直線單箭頭接點 50"/>
          <p:cNvCxnSpPr/>
          <p:nvPr/>
        </p:nvCxnSpPr>
        <p:spPr>
          <a:xfrm>
            <a:off x="4716016" y="3540149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87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559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文字方塊 46"/>
          <p:cNvSpPr txBox="1"/>
          <p:nvPr/>
        </p:nvSpPr>
        <p:spPr>
          <a:xfrm>
            <a:off x="587824" y="1546039"/>
            <a:ext cx="4022640" cy="369331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Node *a, *b;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x.Search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b=</a:t>
            </a:r>
            <a:r>
              <a:rPr lang="en-US" altLang="zh-TW" dirty="0" err="1"/>
              <a:t>x.Search</a:t>
            </a:r>
            <a:r>
              <a:rPr lang="en-US" altLang="zh-TW" dirty="0"/>
              <a:t> (</a:t>
            </a:r>
            <a:r>
              <a:rPr lang="en-US" altLang="zh-TW" dirty="0" smtClean="0"/>
              <a:t>7);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/>
              <a:t>Node *Search(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搜尋堆疊資料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if (p-&gt;data == d)</a:t>
            </a:r>
          </a:p>
          <a:p>
            <a:pPr defTabSz="360000"/>
            <a:r>
              <a:rPr lang="en-US" altLang="zh-TW" dirty="0"/>
              <a:t>			return(p);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	return(NULL);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995936" y="11048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堆疊搜尋</a:t>
            </a:r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0" name="圓角矩形 19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6" name="橢圓 25"/>
          <p:cNvSpPr/>
          <p:nvPr/>
        </p:nvSpPr>
        <p:spPr>
          <a:xfrm>
            <a:off x="7564723" y="451847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8" name="直線單箭頭接點 27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橢圓 28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0" name="群組 29"/>
          <p:cNvGrpSpPr/>
          <p:nvPr/>
        </p:nvGrpSpPr>
        <p:grpSpPr>
          <a:xfrm>
            <a:off x="8025821" y="5658337"/>
            <a:ext cx="360040" cy="364803"/>
            <a:chOff x="6156176" y="3227265"/>
            <a:chExt cx="360040" cy="364803"/>
          </a:xfrm>
        </p:grpSpPr>
        <p:cxnSp>
          <p:nvCxnSpPr>
            <p:cNvPr id="31" name="直線接點 30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直線單箭頭接點 35"/>
          <p:cNvCxnSpPr/>
          <p:nvPr/>
        </p:nvCxnSpPr>
        <p:spPr>
          <a:xfrm>
            <a:off x="8051357" y="5275319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橢圓 36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659531" y="1934270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1619673" y="3812927"/>
            <a:ext cx="1440160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圓角矩形 23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296800" y="3243616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40" name="直線單箭頭接點 39"/>
          <p:cNvCxnSpPr/>
          <p:nvPr/>
        </p:nvCxnSpPr>
        <p:spPr>
          <a:xfrm>
            <a:off x="6573931" y="3556524"/>
            <a:ext cx="432993" cy="1753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文字方塊 45"/>
          <p:cNvSpPr txBox="1"/>
          <p:nvPr/>
        </p:nvSpPr>
        <p:spPr>
          <a:xfrm>
            <a:off x="4716016" y="1872109"/>
            <a:ext cx="732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d=12</a:t>
            </a:r>
            <a:endParaRPr lang="zh-TW" altLang="en-US" dirty="0"/>
          </a:p>
        </p:txBody>
      </p:sp>
      <p:sp>
        <p:nvSpPr>
          <p:cNvPr id="48" name="文字方塊 47"/>
          <p:cNvSpPr txBox="1"/>
          <p:nvPr/>
        </p:nvSpPr>
        <p:spPr>
          <a:xfrm>
            <a:off x="3830241" y="319145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cxnSp>
        <p:nvCxnSpPr>
          <p:cNvPr id="49" name="直線單箭頭接點 48"/>
          <p:cNvCxnSpPr/>
          <p:nvPr/>
        </p:nvCxnSpPr>
        <p:spPr>
          <a:xfrm>
            <a:off x="4068433" y="3540149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字方塊 49"/>
          <p:cNvSpPr txBox="1"/>
          <p:nvPr/>
        </p:nvSpPr>
        <p:spPr>
          <a:xfrm>
            <a:off x="4477824" y="319145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cxnSp>
        <p:nvCxnSpPr>
          <p:cNvPr id="51" name="直線單箭頭接點 50"/>
          <p:cNvCxnSpPr/>
          <p:nvPr/>
        </p:nvCxnSpPr>
        <p:spPr>
          <a:xfrm>
            <a:off x="4716016" y="3540149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88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65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文字方塊 46"/>
          <p:cNvSpPr txBox="1"/>
          <p:nvPr/>
        </p:nvSpPr>
        <p:spPr>
          <a:xfrm>
            <a:off x="587824" y="1546039"/>
            <a:ext cx="4022640" cy="369331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Node *a, *b;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x.Search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b=</a:t>
            </a:r>
            <a:r>
              <a:rPr lang="en-US" altLang="zh-TW" dirty="0" err="1"/>
              <a:t>x.Search</a:t>
            </a:r>
            <a:r>
              <a:rPr lang="en-US" altLang="zh-TW" dirty="0"/>
              <a:t> (</a:t>
            </a:r>
            <a:r>
              <a:rPr lang="en-US" altLang="zh-TW" dirty="0" smtClean="0"/>
              <a:t>7);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/>
              <a:t>Node *Search(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搜尋堆疊資料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if (p-&gt;data == d)</a:t>
            </a:r>
          </a:p>
          <a:p>
            <a:pPr defTabSz="360000"/>
            <a:r>
              <a:rPr lang="en-US" altLang="zh-TW" dirty="0"/>
              <a:t>			return(p);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	return(NULL);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995936" y="11048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堆疊搜尋</a:t>
            </a:r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0" name="圓角矩形 19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6" name="橢圓 25"/>
          <p:cNvSpPr/>
          <p:nvPr/>
        </p:nvSpPr>
        <p:spPr>
          <a:xfrm>
            <a:off x="7564723" y="451847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8" name="直線單箭頭接點 27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橢圓 28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0" name="群組 29"/>
          <p:cNvGrpSpPr/>
          <p:nvPr/>
        </p:nvGrpSpPr>
        <p:grpSpPr>
          <a:xfrm>
            <a:off x="8025821" y="5658337"/>
            <a:ext cx="360040" cy="364803"/>
            <a:chOff x="6156176" y="3227265"/>
            <a:chExt cx="360040" cy="364803"/>
          </a:xfrm>
        </p:grpSpPr>
        <p:cxnSp>
          <p:nvCxnSpPr>
            <p:cNvPr id="31" name="直線接點 30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直線單箭頭接點 35"/>
          <p:cNvCxnSpPr/>
          <p:nvPr/>
        </p:nvCxnSpPr>
        <p:spPr>
          <a:xfrm>
            <a:off x="8051357" y="5275319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橢圓 36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659531" y="1934270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632052" y="2143037"/>
            <a:ext cx="1779708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圓角矩形 23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48" name="文字方塊 47"/>
          <p:cNvSpPr txBox="1"/>
          <p:nvPr/>
        </p:nvSpPr>
        <p:spPr>
          <a:xfrm>
            <a:off x="3830241" y="319145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cxnSp>
        <p:nvCxnSpPr>
          <p:cNvPr id="49" name="直線單箭頭接點 48"/>
          <p:cNvCxnSpPr/>
          <p:nvPr/>
        </p:nvCxnSpPr>
        <p:spPr>
          <a:xfrm>
            <a:off x="4068433" y="3540149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字方塊 49"/>
          <p:cNvSpPr txBox="1"/>
          <p:nvPr/>
        </p:nvSpPr>
        <p:spPr>
          <a:xfrm>
            <a:off x="4477824" y="319145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cxnSp>
        <p:nvCxnSpPr>
          <p:cNvPr id="51" name="直線單箭頭接點 50"/>
          <p:cNvCxnSpPr>
            <a:endCxn id="29" idx="2"/>
          </p:cNvCxnSpPr>
          <p:nvPr/>
        </p:nvCxnSpPr>
        <p:spPr>
          <a:xfrm>
            <a:off x="4716016" y="3540149"/>
            <a:ext cx="2342713" cy="23697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89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80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776540" y="1133453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認識</a:t>
            </a:r>
            <a:r>
              <a:rPr lang="en-US" altLang="zh-TW" dirty="0" smtClean="0"/>
              <a:t>Stack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87824" y="1546039"/>
            <a:ext cx="3229217" cy="3139321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Stack x;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 err="1" smtClean="0"/>
              <a:t>int</a:t>
            </a:r>
            <a:r>
              <a:rPr lang="en-US" altLang="zh-TW" dirty="0" smtClean="0"/>
              <a:t> main() {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d;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(5);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x.push</a:t>
            </a:r>
            <a:r>
              <a:rPr lang="en-US" altLang="zh-TW" dirty="0" smtClean="0"/>
              <a:t>(3);</a:t>
            </a:r>
          </a:p>
          <a:p>
            <a:pPr defTabSz="360000"/>
            <a:r>
              <a:rPr lang="en-US" altLang="zh-TW" dirty="0" smtClean="0"/>
              <a:t>	d=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</a:t>
            </a:r>
            <a:r>
              <a:rPr lang="en-US" altLang="zh-TW" dirty="0" err="1" smtClean="0"/>
              <a:t>x.pop</a:t>
            </a:r>
            <a:r>
              <a:rPr lang="en-US" altLang="zh-TW" dirty="0" smtClean="0"/>
              <a:t>()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</a:p>
          <a:p>
            <a:pPr defTabSz="360000"/>
            <a:r>
              <a:rPr lang="en-US" altLang="zh-TW" dirty="0"/>
              <a:t>	</a:t>
            </a:r>
            <a:r>
              <a:rPr lang="en-US" altLang="zh-TW" dirty="0" err="1" smtClean="0"/>
              <a:t>cout</a:t>
            </a:r>
            <a:r>
              <a:rPr lang="en-US" altLang="zh-TW" dirty="0" smtClean="0"/>
              <a:t> &lt;&lt; </a:t>
            </a:r>
            <a:r>
              <a:rPr lang="en-US" altLang="zh-TW" dirty="0" err="1" smtClean="0"/>
              <a:t>x.size</a:t>
            </a:r>
            <a:r>
              <a:rPr lang="en-US" altLang="zh-TW" dirty="0" smtClean="0"/>
              <a:t>() &lt;&lt; </a:t>
            </a:r>
            <a:r>
              <a:rPr lang="en-US" altLang="zh-TW" dirty="0" err="1" smtClean="0"/>
              <a:t>endl</a:t>
            </a:r>
            <a:r>
              <a:rPr lang="en-US" altLang="zh-TW" dirty="0" smtClean="0"/>
              <a:t>;</a:t>
            </a:r>
          </a:p>
          <a:p>
            <a:pPr defTabSz="360000"/>
            <a:r>
              <a:rPr lang="en-US" altLang="zh-TW" dirty="0"/>
              <a:t>}</a:t>
            </a:r>
            <a:endParaRPr lang="en-US" altLang="zh-TW" dirty="0" smtClean="0"/>
          </a:p>
        </p:txBody>
      </p:sp>
      <p:sp>
        <p:nvSpPr>
          <p:cNvPr id="10" name="文字方塊 9"/>
          <p:cNvSpPr txBox="1"/>
          <p:nvPr/>
        </p:nvSpPr>
        <p:spPr>
          <a:xfrm>
            <a:off x="2546705" y="1546039"/>
            <a:ext cx="2241319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Stack() {</a:t>
            </a:r>
            <a:r>
              <a:rPr lang="zh-TW" altLang="en-US" dirty="0" smtClean="0"/>
              <a:t> </a:t>
            </a:r>
            <a:r>
              <a:rPr lang="en-US" altLang="zh-TW" dirty="0" smtClean="0">
                <a:solidFill>
                  <a:srgbClr val="00B050"/>
                </a:solidFill>
              </a:rPr>
              <a:t>//</a:t>
            </a:r>
            <a:r>
              <a:rPr lang="zh-TW" altLang="en-US" dirty="0" smtClean="0">
                <a:solidFill>
                  <a:srgbClr val="00B050"/>
                </a:solidFill>
              </a:rPr>
              <a:t>建構函數</a:t>
            </a:r>
            <a:endParaRPr lang="en-US" altLang="zh-TW" dirty="0" smtClean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 smtClean="0"/>
              <a:t>	head = NULL;</a:t>
            </a:r>
          </a:p>
          <a:p>
            <a:pPr defTabSz="360000"/>
            <a:r>
              <a:rPr lang="en-US" altLang="zh-TW" dirty="0" smtClean="0"/>
              <a:t>	number = 0;</a:t>
            </a:r>
          </a:p>
          <a:p>
            <a:pPr defTabSz="360000"/>
            <a:r>
              <a:rPr lang="en-US" altLang="zh-TW" dirty="0" smtClean="0"/>
              <a:t>}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866" y="3785122"/>
            <a:ext cx="1362265" cy="1800476"/>
          </a:xfrm>
          <a:prstGeom prst="rect">
            <a:avLst/>
          </a:prstGeom>
        </p:spPr>
      </p:pic>
      <p:sp>
        <p:nvSpPr>
          <p:cNvPr id="13" name="圓角矩形 12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14" name="圓角矩形 13">
            <a:hlinkClick r:id="rId4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971600" y="2704232"/>
            <a:ext cx="1230832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cxnSp>
        <p:nvCxnSpPr>
          <p:cNvPr id="8" name="直線單箭頭接點 7"/>
          <p:cNvCxnSpPr/>
          <p:nvPr/>
        </p:nvCxnSpPr>
        <p:spPr>
          <a:xfrm>
            <a:off x="6588224" y="1934270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群組 18"/>
          <p:cNvGrpSpPr/>
          <p:nvPr/>
        </p:nvGrpSpPr>
        <p:grpSpPr>
          <a:xfrm>
            <a:off x="7057671" y="3287000"/>
            <a:ext cx="360040" cy="364803"/>
            <a:chOff x="6156176" y="3227265"/>
            <a:chExt cx="360040" cy="364803"/>
          </a:xfrm>
        </p:grpSpPr>
        <p:cxnSp>
          <p:nvCxnSpPr>
            <p:cNvPr id="12" name="直線接點 11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文字方塊 20"/>
          <p:cNvSpPr txBox="1"/>
          <p:nvPr/>
        </p:nvSpPr>
        <p:spPr>
          <a:xfrm>
            <a:off x="3811016" y="3109163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6499015" y="2260501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</a:t>
            </a:r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cxnSp>
        <p:nvCxnSpPr>
          <p:cNvPr id="25" name="直線單箭頭接點 24"/>
          <p:cNvCxnSpPr/>
          <p:nvPr/>
        </p:nvCxnSpPr>
        <p:spPr>
          <a:xfrm>
            <a:off x="7093675" y="2944398"/>
            <a:ext cx="144016" cy="3426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497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文字方塊 46"/>
          <p:cNvSpPr txBox="1"/>
          <p:nvPr/>
        </p:nvSpPr>
        <p:spPr>
          <a:xfrm>
            <a:off x="587824" y="1546039"/>
            <a:ext cx="4022640" cy="369331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Node *a, *b;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x.Search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b=</a:t>
            </a:r>
            <a:r>
              <a:rPr lang="en-US" altLang="zh-TW" dirty="0" err="1"/>
              <a:t>x.Search</a:t>
            </a:r>
            <a:r>
              <a:rPr lang="en-US" altLang="zh-TW" dirty="0"/>
              <a:t> (</a:t>
            </a:r>
            <a:r>
              <a:rPr lang="en-US" altLang="zh-TW" dirty="0" smtClean="0"/>
              <a:t>7);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/>
              <a:t>Node *Search(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搜尋堆疊資料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if (p-&gt;data == d)</a:t>
            </a:r>
          </a:p>
          <a:p>
            <a:pPr defTabSz="360000"/>
            <a:r>
              <a:rPr lang="en-US" altLang="zh-TW" dirty="0"/>
              <a:t>			return(p);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	return(NULL);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995936" y="11048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堆疊搜尋</a:t>
            </a:r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0" name="圓角矩形 19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6" name="橢圓 25"/>
          <p:cNvSpPr/>
          <p:nvPr/>
        </p:nvSpPr>
        <p:spPr>
          <a:xfrm>
            <a:off x="7564723" y="451847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8" name="直線單箭頭接點 27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橢圓 28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0" name="群組 29"/>
          <p:cNvGrpSpPr/>
          <p:nvPr/>
        </p:nvGrpSpPr>
        <p:grpSpPr>
          <a:xfrm>
            <a:off x="8025821" y="5658337"/>
            <a:ext cx="360040" cy="364803"/>
            <a:chOff x="6156176" y="3227265"/>
            <a:chExt cx="360040" cy="364803"/>
          </a:xfrm>
        </p:grpSpPr>
        <p:cxnSp>
          <p:nvCxnSpPr>
            <p:cNvPr id="31" name="直線接點 30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直線單箭頭接點 35"/>
          <p:cNvCxnSpPr/>
          <p:nvPr/>
        </p:nvCxnSpPr>
        <p:spPr>
          <a:xfrm>
            <a:off x="8051357" y="5275319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橢圓 36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659531" y="1934270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971600" y="2963487"/>
            <a:ext cx="1944216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圓角矩形 23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46" name="文字方塊 45"/>
          <p:cNvSpPr txBox="1"/>
          <p:nvPr/>
        </p:nvSpPr>
        <p:spPr>
          <a:xfrm>
            <a:off x="4716016" y="187210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d=7</a:t>
            </a:r>
            <a:endParaRPr lang="zh-TW" altLang="en-US" dirty="0"/>
          </a:p>
        </p:txBody>
      </p:sp>
      <p:sp>
        <p:nvSpPr>
          <p:cNvPr id="48" name="文字方塊 47"/>
          <p:cNvSpPr txBox="1"/>
          <p:nvPr/>
        </p:nvSpPr>
        <p:spPr>
          <a:xfrm>
            <a:off x="3830241" y="319145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cxnSp>
        <p:nvCxnSpPr>
          <p:cNvPr id="49" name="直線單箭頭接點 48"/>
          <p:cNvCxnSpPr/>
          <p:nvPr/>
        </p:nvCxnSpPr>
        <p:spPr>
          <a:xfrm>
            <a:off x="4068433" y="3540149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字方塊 49"/>
          <p:cNvSpPr txBox="1"/>
          <p:nvPr/>
        </p:nvSpPr>
        <p:spPr>
          <a:xfrm>
            <a:off x="4477824" y="319145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cxnSp>
        <p:nvCxnSpPr>
          <p:cNvPr id="51" name="直線單箭頭接點 50"/>
          <p:cNvCxnSpPr>
            <a:endCxn id="29" idx="2"/>
          </p:cNvCxnSpPr>
          <p:nvPr/>
        </p:nvCxnSpPr>
        <p:spPr>
          <a:xfrm>
            <a:off x="4716016" y="3540149"/>
            <a:ext cx="2342713" cy="23697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字方塊 43"/>
          <p:cNvSpPr txBox="1"/>
          <p:nvPr/>
        </p:nvSpPr>
        <p:spPr>
          <a:xfrm>
            <a:off x="5915612" y="1924786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45" name="直線單箭頭接點 44"/>
          <p:cNvCxnSpPr/>
          <p:nvPr/>
        </p:nvCxnSpPr>
        <p:spPr>
          <a:xfrm>
            <a:off x="6192743" y="2237694"/>
            <a:ext cx="432993" cy="1753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90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211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文字方塊 46"/>
          <p:cNvSpPr txBox="1"/>
          <p:nvPr/>
        </p:nvSpPr>
        <p:spPr>
          <a:xfrm>
            <a:off x="587824" y="1546039"/>
            <a:ext cx="4022640" cy="369331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Node *a, *b;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x.Search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b=</a:t>
            </a:r>
            <a:r>
              <a:rPr lang="en-US" altLang="zh-TW" dirty="0" err="1"/>
              <a:t>x.Search</a:t>
            </a:r>
            <a:r>
              <a:rPr lang="en-US" altLang="zh-TW" dirty="0"/>
              <a:t> (</a:t>
            </a:r>
            <a:r>
              <a:rPr lang="en-US" altLang="zh-TW" dirty="0" smtClean="0"/>
              <a:t>7);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/>
              <a:t>Node *Search(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搜尋堆疊資料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if (p-&gt;data == d)</a:t>
            </a:r>
          </a:p>
          <a:p>
            <a:pPr defTabSz="360000"/>
            <a:r>
              <a:rPr lang="en-US" altLang="zh-TW" dirty="0"/>
              <a:t>			return(p);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	return(NULL);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995936" y="11048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堆疊搜尋</a:t>
            </a:r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0" name="圓角矩形 19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6" name="橢圓 25"/>
          <p:cNvSpPr/>
          <p:nvPr/>
        </p:nvSpPr>
        <p:spPr>
          <a:xfrm>
            <a:off x="7564723" y="451847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8" name="直線單箭頭接點 27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橢圓 28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0" name="群組 29"/>
          <p:cNvGrpSpPr/>
          <p:nvPr/>
        </p:nvGrpSpPr>
        <p:grpSpPr>
          <a:xfrm>
            <a:off x="8025821" y="5658337"/>
            <a:ext cx="360040" cy="364803"/>
            <a:chOff x="6156176" y="3227265"/>
            <a:chExt cx="360040" cy="364803"/>
          </a:xfrm>
        </p:grpSpPr>
        <p:cxnSp>
          <p:nvCxnSpPr>
            <p:cNvPr id="31" name="直線接點 30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直線單箭頭接點 35"/>
          <p:cNvCxnSpPr/>
          <p:nvPr/>
        </p:nvCxnSpPr>
        <p:spPr>
          <a:xfrm>
            <a:off x="8051357" y="5275319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橢圓 36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659531" y="1934270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971600" y="3236863"/>
            <a:ext cx="2304256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圓角矩形 23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46" name="文字方塊 45"/>
          <p:cNvSpPr txBox="1"/>
          <p:nvPr/>
        </p:nvSpPr>
        <p:spPr>
          <a:xfrm>
            <a:off x="4716016" y="187210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d=7</a:t>
            </a:r>
            <a:endParaRPr lang="zh-TW" altLang="en-US" dirty="0"/>
          </a:p>
        </p:txBody>
      </p:sp>
      <p:sp>
        <p:nvSpPr>
          <p:cNvPr id="48" name="文字方塊 47"/>
          <p:cNvSpPr txBox="1"/>
          <p:nvPr/>
        </p:nvSpPr>
        <p:spPr>
          <a:xfrm>
            <a:off x="3830241" y="319145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cxnSp>
        <p:nvCxnSpPr>
          <p:cNvPr id="49" name="直線單箭頭接點 48"/>
          <p:cNvCxnSpPr/>
          <p:nvPr/>
        </p:nvCxnSpPr>
        <p:spPr>
          <a:xfrm>
            <a:off x="4068433" y="3540149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字方塊 49"/>
          <p:cNvSpPr txBox="1"/>
          <p:nvPr/>
        </p:nvSpPr>
        <p:spPr>
          <a:xfrm>
            <a:off x="4477824" y="319145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cxnSp>
        <p:nvCxnSpPr>
          <p:cNvPr id="51" name="直線單箭頭接點 50"/>
          <p:cNvCxnSpPr>
            <a:endCxn id="29" idx="2"/>
          </p:cNvCxnSpPr>
          <p:nvPr/>
        </p:nvCxnSpPr>
        <p:spPr>
          <a:xfrm>
            <a:off x="4716016" y="3540149"/>
            <a:ext cx="2342713" cy="23697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字方塊 43"/>
          <p:cNvSpPr txBox="1"/>
          <p:nvPr/>
        </p:nvSpPr>
        <p:spPr>
          <a:xfrm>
            <a:off x="5915612" y="1924786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45" name="直線單箭頭接點 44"/>
          <p:cNvCxnSpPr/>
          <p:nvPr/>
        </p:nvCxnSpPr>
        <p:spPr>
          <a:xfrm>
            <a:off x="6192743" y="2237694"/>
            <a:ext cx="432993" cy="1753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91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892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文字方塊 46"/>
          <p:cNvSpPr txBox="1"/>
          <p:nvPr/>
        </p:nvSpPr>
        <p:spPr>
          <a:xfrm>
            <a:off x="587824" y="1546039"/>
            <a:ext cx="4022640" cy="369331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Node *a, *b;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x.Search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b=</a:t>
            </a:r>
            <a:r>
              <a:rPr lang="en-US" altLang="zh-TW" dirty="0" err="1"/>
              <a:t>x.Search</a:t>
            </a:r>
            <a:r>
              <a:rPr lang="en-US" altLang="zh-TW" dirty="0"/>
              <a:t> (</a:t>
            </a:r>
            <a:r>
              <a:rPr lang="en-US" altLang="zh-TW" dirty="0" smtClean="0"/>
              <a:t>7);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/>
              <a:t>Node *Search(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搜尋堆疊資料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if (p-&gt;data == d)</a:t>
            </a:r>
          </a:p>
          <a:p>
            <a:pPr defTabSz="360000"/>
            <a:r>
              <a:rPr lang="en-US" altLang="zh-TW" dirty="0"/>
              <a:t>			return(p);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	return(NULL);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995936" y="11048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堆疊搜尋</a:t>
            </a:r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0" name="圓角矩形 19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6" name="橢圓 25"/>
          <p:cNvSpPr/>
          <p:nvPr/>
        </p:nvSpPr>
        <p:spPr>
          <a:xfrm>
            <a:off x="7564723" y="451847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8" name="直線單箭頭接點 27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橢圓 28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0" name="群組 29"/>
          <p:cNvGrpSpPr/>
          <p:nvPr/>
        </p:nvGrpSpPr>
        <p:grpSpPr>
          <a:xfrm>
            <a:off x="8025821" y="5658337"/>
            <a:ext cx="360040" cy="364803"/>
            <a:chOff x="6156176" y="3227265"/>
            <a:chExt cx="360040" cy="364803"/>
          </a:xfrm>
        </p:grpSpPr>
        <p:cxnSp>
          <p:nvCxnSpPr>
            <p:cNvPr id="31" name="直線接點 30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直線單箭頭接點 35"/>
          <p:cNvCxnSpPr/>
          <p:nvPr/>
        </p:nvCxnSpPr>
        <p:spPr>
          <a:xfrm>
            <a:off x="8051357" y="5275319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橢圓 36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659531" y="1934270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1331640" y="3517036"/>
            <a:ext cx="1944216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圓角矩形 23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46" name="文字方塊 45"/>
          <p:cNvSpPr txBox="1"/>
          <p:nvPr/>
        </p:nvSpPr>
        <p:spPr>
          <a:xfrm>
            <a:off x="4716016" y="187210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d=7</a:t>
            </a:r>
            <a:endParaRPr lang="zh-TW" altLang="en-US" dirty="0"/>
          </a:p>
        </p:txBody>
      </p:sp>
      <p:sp>
        <p:nvSpPr>
          <p:cNvPr id="48" name="文字方塊 47"/>
          <p:cNvSpPr txBox="1"/>
          <p:nvPr/>
        </p:nvSpPr>
        <p:spPr>
          <a:xfrm>
            <a:off x="3830241" y="319145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cxnSp>
        <p:nvCxnSpPr>
          <p:cNvPr id="49" name="直線單箭頭接點 48"/>
          <p:cNvCxnSpPr/>
          <p:nvPr/>
        </p:nvCxnSpPr>
        <p:spPr>
          <a:xfrm>
            <a:off x="4068433" y="3540149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字方塊 49"/>
          <p:cNvSpPr txBox="1"/>
          <p:nvPr/>
        </p:nvSpPr>
        <p:spPr>
          <a:xfrm>
            <a:off x="4477824" y="319145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cxnSp>
        <p:nvCxnSpPr>
          <p:cNvPr id="51" name="直線單箭頭接點 50"/>
          <p:cNvCxnSpPr>
            <a:endCxn id="29" idx="2"/>
          </p:cNvCxnSpPr>
          <p:nvPr/>
        </p:nvCxnSpPr>
        <p:spPr>
          <a:xfrm>
            <a:off x="4716016" y="3540149"/>
            <a:ext cx="2342713" cy="23697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字方塊 43"/>
          <p:cNvSpPr txBox="1"/>
          <p:nvPr/>
        </p:nvSpPr>
        <p:spPr>
          <a:xfrm>
            <a:off x="5915612" y="1924786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45" name="直線單箭頭接點 44"/>
          <p:cNvCxnSpPr/>
          <p:nvPr/>
        </p:nvCxnSpPr>
        <p:spPr>
          <a:xfrm>
            <a:off x="6192743" y="2237694"/>
            <a:ext cx="432993" cy="1753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92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444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文字方塊 46"/>
          <p:cNvSpPr txBox="1"/>
          <p:nvPr/>
        </p:nvSpPr>
        <p:spPr>
          <a:xfrm>
            <a:off x="587824" y="1546039"/>
            <a:ext cx="4022640" cy="369331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Node *a, *b;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x.Search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b=</a:t>
            </a:r>
            <a:r>
              <a:rPr lang="en-US" altLang="zh-TW" dirty="0" err="1"/>
              <a:t>x.Search</a:t>
            </a:r>
            <a:r>
              <a:rPr lang="en-US" altLang="zh-TW" dirty="0"/>
              <a:t> (</a:t>
            </a:r>
            <a:r>
              <a:rPr lang="en-US" altLang="zh-TW" dirty="0" smtClean="0"/>
              <a:t>7);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/>
              <a:t>Node *Search(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搜尋堆疊資料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if (p-&gt;data == d)</a:t>
            </a:r>
          </a:p>
          <a:p>
            <a:pPr defTabSz="360000"/>
            <a:r>
              <a:rPr lang="en-US" altLang="zh-TW" dirty="0"/>
              <a:t>			return(p);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	return(NULL);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995936" y="11048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堆疊搜尋</a:t>
            </a:r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0" name="圓角矩形 19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6" name="橢圓 25"/>
          <p:cNvSpPr/>
          <p:nvPr/>
        </p:nvSpPr>
        <p:spPr>
          <a:xfrm>
            <a:off x="7564723" y="451847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8" name="直線單箭頭接點 27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橢圓 28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0" name="群組 29"/>
          <p:cNvGrpSpPr/>
          <p:nvPr/>
        </p:nvGrpSpPr>
        <p:grpSpPr>
          <a:xfrm>
            <a:off x="8025821" y="5658337"/>
            <a:ext cx="360040" cy="364803"/>
            <a:chOff x="6156176" y="3227265"/>
            <a:chExt cx="360040" cy="364803"/>
          </a:xfrm>
        </p:grpSpPr>
        <p:cxnSp>
          <p:nvCxnSpPr>
            <p:cNvPr id="31" name="直線接點 30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直線單箭頭接點 35"/>
          <p:cNvCxnSpPr/>
          <p:nvPr/>
        </p:nvCxnSpPr>
        <p:spPr>
          <a:xfrm>
            <a:off x="8051357" y="5275319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橢圓 36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659531" y="1934270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1349202" y="4074228"/>
            <a:ext cx="1566614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圓角矩形 23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46" name="文字方塊 45"/>
          <p:cNvSpPr txBox="1"/>
          <p:nvPr/>
        </p:nvSpPr>
        <p:spPr>
          <a:xfrm>
            <a:off x="4716016" y="187210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d=7</a:t>
            </a:r>
            <a:endParaRPr lang="zh-TW" altLang="en-US" dirty="0"/>
          </a:p>
        </p:txBody>
      </p:sp>
      <p:sp>
        <p:nvSpPr>
          <p:cNvPr id="48" name="文字方塊 47"/>
          <p:cNvSpPr txBox="1"/>
          <p:nvPr/>
        </p:nvSpPr>
        <p:spPr>
          <a:xfrm>
            <a:off x="3830241" y="319145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cxnSp>
        <p:nvCxnSpPr>
          <p:cNvPr id="49" name="直線單箭頭接點 48"/>
          <p:cNvCxnSpPr/>
          <p:nvPr/>
        </p:nvCxnSpPr>
        <p:spPr>
          <a:xfrm>
            <a:off x="4068433" y="3540149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字方塊 49"/>
          <p:cNvSpPr txBox="1"/>
          <p:nvPr/>
        </p:nvSpPr>
        <p:spPr>
          <a:xfrm>
            <a:off x="4477824" y="319145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cxnSp>
        <p:nvCxnSpPr>
          <p:cNvPr id="51" name="直線單箭頭接點 50"/>
          <p:cNvCxnSpPr>
            <a:endCxn id="29" idx="2"/>
          </p:cNvCxnSpPr>
          <p:nvPr/>
        </p:nvCxnSpPr>
        <p:spPr>
          <a:xfrm>
            <a:off x="4716016" y="3540149"/>
            <a:ext cx="2342713" cy="23697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字方塊 34"/>
          <p:cNvSpPr txBox="1"/>
          <p:nvPr/>
        </p:nvSpPr>
        <p:spPr>
          <a:xfrm>
            <a:off x="6296800" y="3243616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40" name="直線單箭頭接點 39"/>
          <p:cNvCxnSpPr/>
          <p:nvPr/>
        </p:nvCxnSpPr>
        <p:spPr>
          <a:xfrm>
            <a:off x="6573931" y="3556524"/>
            <a:ext cx="432993" cy="1753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93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099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文字方塊 46"/>
          <p:cNvSpPr txBox="1"/>
          <p:nvPr/>
        </p:nvSpPr>
        <p:spPr>
          <a:xfrm>
            <a:off x="587824" y="1546039"/>
            <a:ext cx="4022640" cy="369331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Node *a, *b;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x.Search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b=</a:t>
            </a:r>
            <a:r>
              <a:rPr lang="en-US" altLang="zh-TW" dirty="0" err="1"/>
              <a:t>x.Search</a:t>
            </a:r>
            <a:r>
              <a:rPr lang="en-US" altLang="zh-TW" dirty="0"/>
              <a:t> (</a:t>
            </a:r>
            <a:r>
              <a:rPr lang="en-US" altLang="zh-TW" dirty="0" smtClean="0"/>
              <a:t>7);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/>
              <a:t>Node *Search(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搜尋堆疊資料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if (p-&gt;data == d)</a:t>
            </a:r>
          </a:p>
          <a:p>
            <a:pPr defTabSz="360000"/>
            <a:r>
              <a:rPr lang="en-US" altLang="zh-TW" dirty="0"/>
              <a:t>			return(p);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	return(NULL);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995936" y="11048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堆疊搜尋</a:t>
            </a:r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0" name="圓角矩形 19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6" name="橢圓 25"/>
          <p:cNvSpPr/>
          <p:nvPr/>
        </p:nvSpPr>
        <p:spPr>
          <a:xfrm>
            <a:off x="7564723" y="451847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8" name="直線單箭頭接點 27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橢圓 28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0" name="群組 29"/>
          <p:cNvGrpSpPr/>
          <p:nvPr/>
        </p:nvGrpSpPr>
        <p:grpSpPr>
          <a:xfrm>
            <a:off x="8025821" y="5658337"/>
            <a:ext cx="360040" cy="364803"/>
            <a:chOff x="6156176" y="3227265"/>
            <a:chExt cx="360040" cy="364803"/>
          </a:xfrm>
        </p:grpSpPr>
        <p:cxnSp>
          <p:nvCxnSpPr>
            <p:cNvPr id="31" name="直線接點 30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直線單箭頭接點 35"/>
          <p:cNvCxnSpPr/>
          <p:nvPr/>
        </p:nvCxnSpPr>
        <p:spPr>
          <a:xfrm>
            <a:off x="8051357" y="5275319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橢圓 36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659531" y="1934270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980260" y="3234524"/>
            <a:ext cx="2223587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圓角矩形 23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46" name="文字方塊 45"/>
          <p:cNvSpPr txBox="1"/>
          <p:nvPr/>
        </p:nvSpPr>
        <p:spPr>
          <a:xfrm>
            <a:off x="4716016" y="187210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d=7</a:t>
            </a:r>
            <a:endParaRPr lang="zh-TW" altLang="en-US" dirty="0"/>
          </a:p>
        </p:txBody>
      </p:sp>
      <p:sp>
        <p:nvSpPr>
          <p:cNvPr id="48" name="文字方塊 47"/>
          <p:cNvSpPr txBox="1"/>
          <p:nvPr/>
        </p:nvSpPr>
        <p:spPr>
          <a:xfrm>
            <a:off x="3830241" y="319145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cxnSp>
        <p:nvCxnSpPr>
          <p:cNvPr id="49" name="直線單箭頭接點 48"/>
          <p:cNvCxnSpPr/>
          <p:nvPr/>
        </p:nvCxnSpPr>
        <p:spPr>
          <a:xfrm>
            <a:off x="4068433" y="3540149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字方塊 49"/>
          <p:cNvSpPr txBox="1"/>
          <p:nvPr/>
        </p:nvSpPr>
        <p:spPr>
          <a:xfrm>
            <a:off x="4477824" y="319145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cxnSp>
        <p:nvCxnSpPr>
          <p:cNvPr id="51" name="直線單箭頭接點 50"/>
          <p:cNvCxnSpPr>
            <a:endCxn id="29" idx="2"/>
          </p:cNvCxnSpPr>
          <p:nvPr/>
        </p:nvCxnSpPr>
        <p:spPr>
          <a:xfrm>
            <a:off x="4716016" y="3540149"/>
            <a:ext cx="2342713" cy="23697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字方塊 34"/>
          <p:cNvSpPr txBox="1"/>
          <p:nvPr/>
        </p:nvSpPr>
        <p:spPr>
          <a:xfrm>
            <a:off x="6296800" y="3243616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40" name="直線單箭頭接點 39"/>
          <p:cNvCxnSpPr/>
          <p:nvPr/>
        </p:nvCxnSpPr>
        <p:spPr>
          <a:xfrm>
            <a:off x="6573931" y="3556524"/>
            <a:ext cx="432993" cy="1753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94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560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文字方塊 46"/>
          <p:cNvSpPr txBox="1"/>
          <p:nvPr/>
        </p:nvSpPr>
        <p:spPr>
          <a:xfrm>
            <a:off x="587824" y="1546039"/>
            <a:ext cx="4022640" cy="369331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Node *a, *b;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x.Search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b=</a:t>
            </a:r>
            <a:r>
              <a:rPr lang="en-US" altLang="zh-TW" dirty="0" err="1"/>
              <a:t>x.Search</a:t>
            </a:r>
            <a:r>
              <a:rPr lang="en-US" altLang="zh-TW" dirty="0"/>
              <a:t> (</a:t>
            </a:r>
            <a:r>
              <a:rPr lang="en-US" altLang="zh-TW" dirty="0" smtClean="0"/>
              <a:t>7);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/>
              <a:t>Node *Search(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搜尋堆疊資料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if (p-&gt;data == d)</a:t>
            </a:r>
          </a:p>
          <a:p>
            <a:pPr defTabSz="360000"/>
            <a:r>
              <a:rPr lang="en-US" altLang="zh-TW" dirty="0"/>
              <a:t>			return(p);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	return(NULL);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995936" y="11048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堆疊搜尋</a:t>
            </a:r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0" name="圓角矩形 19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6" name="橢圓 25"/>
          <p:cNvSpPr/>
          <p:nvPr/>
        </p:nvSpPr>
        <p:spPr>
          <a:xfrm>
            <a:off x="7564723" y="451847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8" name="直線單箭頭接點 27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橢圓 28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0" name="群組 29"/>
          <p:cNvGrpSpPr/>
          <p:nvPr/>
        </p:nvGrpSpPr>
        <p:grpSpPr>
          <a:xfrm>
            <a:off x="8025821" y="5658337"/>
            <a:ext cx="360040" cy="364803"/>
            <a:chOff x="6156176" y="3227265"/>
            <a:chExt cx="360040" cy="364803"/>
          </a:xfrm>
        </p:grpSpPr>
        <p:cxnSp>
          <p:nvCxnSpPr>
            <p:cNvPr id="31" name="直線接點 30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直線單箭頭接點 35"/>
          <p:cNvCxnSpPr/>
          <p:nvPr/>
        </p:nvCxnSpPr>
        <p:spPr>
          <a:xfrm>
            <a:off x="8051357" y="5275319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橢圓 36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659531" y="1934270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1331641" y="3526561"/>
            <a:ext cx="2016224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圓角矩形 23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46" name="文字方塊 45"/>
          <p:cNvSpPr txBox="1"/>
          <p:nvPr/>
        </p:nvSpPr>
        <p:spPr>
          <a:xfrm>
            <a:off x="4716016" y="187210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d=7</a:t>
            </a:r>
            <a:endParaRPr lang="zh-TW" altLang="en-US" dirty="0"/>
          </a:p>
        </p:txBody>
      </p:sp>
      <p:sp>
        <p:nvSpPr>
          <p:cNvPr id="48" name="文字方塊 47"/>
          <p:cNvSpPr txBox="1"/>
          <p:nvPr/>
        </p:nvSpPr>
        <p:spPr>
          <a:xfrm>
            <a:off x="3830241" y="319145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cxnSp>
        <p:nvCxnSpPr>
          <p:cNvPr id="49" name="直線單箭頭接點 48"/>
          <p:cNvCxnSpPr/>
          <p:nvPr/>
        </p:nvCxnSpPr>
        <p:spPr>
          <a:xfrm>
            <a:off x="4068433" y="3540149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字方塊 49"/>
          <p:cNvSpPr txBox="1"/>
          <p:nvPr/>
        </p:nvSpPr>
        <p:spPr>
          <a:xfrm>
            <a:off x="4477824" y="319145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cxnSp>
        <p:nvCxnSpPr>
          <p:cNvPr id="51" name="直線單箭頭接點 50"/>
          <p:cNvCxnSpPr>
            <a:endCxn id="29" idx="2"/>
          </p:cNvCxnSpPr>
          <p:nvPr/>
        </p:nvCxnSpPr>
        <p:spPr>
          <a:xfrm>
            <a:off x="4716016" y="3540149"/>
            <a:ext cx="2342713" cy="23697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字方塊 34"/>
          <p:cNvSpPr txBox="1"/>
          <p:nvPr/>
        </p:nvSpPr>
        <p:spPr>
          <a:xfrm>
            <a:off x="6296800" y="3243616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40" name="直線單箭頭接點 39"/>
          <p:cNvCxnSpPr/>
          <p:nvPr/>
        </p:nvCxnSpPr>
        <p:spPr>
          <a:xfrm>
            <a:off x="6573931" y="3556524"/>
            <a:ext cx="432993" cy="1753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95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584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文字方塊 46"/>
          <p:cNvSpPr txBox="1"/>
          <p:nvPr/>
        </p:nvSpPr>
        <p:spPr>
          <a:xfrm>
            <a:off x="587824" y="1546039"/>
            <a:ext cx="4022640" cy="369331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Node *a, *b;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x.Search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b=</a:t>
            </a:r>
            <a:r>
              <a:rPr lang="en-US" altLang="zh-TW" dirty="0" err="1"/>
              <a:t>x.Search</a:t>
            </a:r>
            <a:r>
              <a:rPr lang="en-US" altLang="zh-TW" dirty="0"/>
              <a:t> (</a:t>
            </a:r>
            <a:r>
              <a:rPr lang="en-US" altLang="zh-TW" dirty="0" smtClean="0"/>
              <a:t>7);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/>
              <a:t>Node *Search(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搜尋堆疊資料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if (p-&gt;data == d)</a:t>
            </a:r>
          </a:p>
          <a:p>
            <a:pPr defTabSz="360000"/>
            <a:r>
              <a:rPr lang="en-US" altLang="zh-TW" dirty="0"/>
              <a:t>			return(p);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	return(NULL);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995936" y="11048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堆疊搜尋</a:t>
            </a:r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0" name="圓角矩形 19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6" name="橢圓 25"/>
          <p:cNvSpPr/>
          <p:nvPr/>
        </p:nvSpPr>
        <p:spPr>
          <a:xfrm>
            <a:off x="7564723" y="451847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8" name="直線單箭頭接點 27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橢圓 28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0" name="群組 29"/>
          <p:cNvGrpSpPr/>
          <p:nvPr/>
        </p:nvGrpSpPr>
        <p:grpSpPr>
          <a:xfrm>
            <a:off x="8025821" y="5658337"/>
            <a:ext cx="360040" cy="364803"/>
            <a:chOff x="6156176" y="3227265"/>
            <a:chExt cx="360040" cy="364803"/>
          </a:xfrm>
        </p:grpSpPr>
        <p:cxnSp>
          <p:nvCxnSpPr>
            <p:cNvPr id="31" name="直線接點 30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直線單箭頭接點 35"/>
          <p:cNvCxnSpPr/>
          <p:nvPr/>
        </p:nvCxnSpPr>
        <p:spPr>
          <a:xfrm>
            <a:off x="8051357" y="5275319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橢圓 36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659531" y="1934270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1331641" y="4088381"/>
            <a:ext cx="1656183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圓角矩形 23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46" name="文字方塊 45"/>
          <p:cNvSpPr txBox="1"/>
          <p:nvPr/>
        </p:nvSpPr>
        <p:spPr>
          <a:xfrm>
            <a:off x="4716016" y="187210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d=7</a:t>
            </a:r>
            <a:endParaRPr lang="zh-TW" altLang="en-US" dirty="0"/>
          </a:p>
        </p:txBody>
      </p:sp>
      <p:sp>
        <p:nvSpPr>
          <p:cNvPr id="48" name="文字方塊 47"/>
          <p:cNvSpPr txBox="1"/>
          <p:nvPr/>
        </p:nvSpPr>
        <p:spPr>
          <a:xfrm>
            <a:off x="3830241" y="319145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cxnSp>
        <p:nvCxnSpPr>
          <p:cNvPr id="49" name="直線單箭頭接點 48"/>
          <p:cNvCxnSpPr/>
          <p:nvPr/>
        </p:nvCxnSpPr>
        <p:spPr>
          <a:xfrm>
            <a:off x="4068433" y="3540149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字方塊 49"/>
          <p:cNvSpPr txBox="1"/>
          <p:nvPr/>
        </p:nvSpPr>
        <p:spPr>
          <a:xfrm>
            <a:off x="4477824" y="319145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cxnSp>
        <p:nvCxnSpPr>
          <p:cNvPr id="51" name="直線單箭頭接點 50"/>
          <p:cNvCxnSpPr>
            <a:endCxn id="29" idx="2"/>
          </p:cNvCxnSpPr>
          <p:nvPr/>
        </p:nvCxnSpPr>
        <p:spPr>
          <a:xfrm>
            <a:off x="4716016" y="3540149"/>
            <a:ext cx="2342713" cy="23697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字方塊 34"/>
          <p:cNvSpPr txBox="1"/>
          <p:nvPr/>
        </p:nvSpPr>
        <p:spPr>
          <a:xfrm>
            <a:off x="6778157" y="4320088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40" name="直線單箭頭接點 39"/>
          <p:cNvCxnSpPr/>
          <p:nvPr/>
        </p:nvCxnSpPr>
        <p:spPr>
          <a:xfrm>
            <a:off x="7055288" y="4632996"/>
            <a:ext cx="432993" cy="1753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96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030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文字方塊 46"/>
          <p:cNvSpPr txBox="1"/>
          <p:nvPr/>
        </p:nvSpPr>
        <p:spPr>
          <a:xfrm>
            <a:off x="587824" y="1546039"/>
            <a:ext cx="4022640" cy="369331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Node *a, *b;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x.Search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b=</a:t>
            </a:r>
            <a:r>
              <a:rPr lang="en-US" altLang="zh-TW" dirty="0" err="1"/>
              <a:t>x.Search</a:t>
            </a:r>
            <a:r>
              <a:rPr lang="en-US" altLang="zh-TW" dirty="0"/>
              <a:t> (</a:t>
            </a:r>
            <a:r>
              <a:rPr lang="en-US" altLang="zh-TW" dirty="0" smtClean="0"/>
              <a:t>7);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/>
              <a:t>Node *Search(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搜尋堆疊資料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if (p-&gt;data == d)</a:t>
            </a:r>
          </a:p>
          <a:p>
            <a:pPr defTabSz="360000"/>
            <a:r>
              <a:rPr lang="en-US" altLang="zh-TW" dirty="0"/>
              <a:t>			return(p);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	return(NULL);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995936" y="11048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堆疊搜尋</a:t>
            </a:r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0" name="圓角矩形 19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6" name="橢圓 25"/>
          <p:cNvSpPr/>
          <p:nvPr/>
        </p:nvSpPr>
        <p:spPr>
          <a:xfrm>
            <a:off x="7564723" y="451847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8" name="直線單箭頭接點 27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橢圓 28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0" name="群組 29"/>
          <p:cNvGrpSpPr/>
          <p:nvPr/>
        </p:nvGrpSpPr>
        <p:grpSpPr>
          <a:xfrm>
            <a:off x="8025821" y="5658337"/>
            <a:ext cx="360040" cy="364803"/>
            <a:chOff x="6156176" y="3227265"/>
            <a:chExt cx="360040" cy="364803"/>
          </a:xfrm>
        </p:grpSpPr>
        <p:cxnSp>
          <p:nvCxnSpPr>
            <p:cNvPr id="31" name="直線接點 30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直線單箭頭接點 35"/>
          <p:cNvCxnSpPr/>
          <p:nvPr/>
        </p:nvCxnSpPr>
        <p:spPr>
          <a:xfrm>
            <a:off x="8051357" y="5275319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橢圓 36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659531" y="1934270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971536" y="3251100"/>
            <a:ext cx="2116871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圓角矩形 23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46" name="文字方塊 45"/>
          <p:cNvSpPr txBox="1"/>
          <p:nvPr/>
        </p:nvSpPr>
        <p:spPr>
          <a:xfrm>
            <a:off x="4716016" y="187210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d=7</a:t>
            </a:r>
            <a:endParaRPr lang="zh-TW" altLang="en-US" dirty="0"/>
          </a:p>
        </p:txBody>
      </p:sp>
      <p:sp>
        <p:nvSpPr>
          <p:cNvPr id="48" name="文字方塊 47"/>
          <p:cNvSpPr txBox="1"/>
          <p:nvPr/>
        </p:nvSpPr>
        <p:spPr>
          <a:xfrm>
            <a:off x="3830241" y="319145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cxnSp>
        <p:nvCxnSpPr>
          <p:cNvPr id="49" name="直線單箭頭接點 48"/>
          <p:cNvCxnSpPr/>
          <p:nvPr/>
        </p:nvCxnSpPr>
        <p:spPr>
          <a:xfrm>
            <a:off x="4068433" y="3540149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字方塊 49"/>
          <p:cNvSpPr txBox="1"/>
          <p:nvPr/>
        </p:nvSpPr>
        <p:spPr>
          <a:xfrm>
            <a:off x="4477824" y="319145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cxnSp>
        <p:nvCxnSpPr>
          <p:cNvPr id="51" name="直線單箭頭接點 50"/>
          <p:cNvCxnSpPr>
            <a:endCxn id="29" idx="2"/>
          </p:cNvCxnSpPr>
          <p:nvPr/>
        </p:nvCxnSpPr>
        <p:spPr>
          <a:xfrm>
            <a:off x="4716016" y="3540149"/>
            <a:ext cx="2342713" cy="23697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字方塊 34"/>
          <p:cNvSpPr txBox="1"/>
          <p:nvPr/>
        </p:nvSpPr>
        <p:spPr>
          <a:xfrm>
            <a:off x="6778157" y="4320088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40" name="直線單箭頭接點 39"/>
          <p:cNvCxnSpPr/>
          <p:nvPr/>
        </p:nvCxnSpPr>
        <p:spPr>
          <a:xfrm>
            <a:off x="7055288" y="4632996"/>
            <a:ext cx="432993" cy="1753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97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868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文字方塊 46"/>
          <p:cNvSpPr txBox="1"/>
          <p:nvPr/>
        </p:nvSpPr>
        <p:spPr>
          <a:xfrm>
            <a:off x="587824" y="1546039"/>
            <a:ext cx="4022640" cy="369331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Node *a, *b;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x.Search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b=</a:t>
            </a:r>
            <a:r>
              <a:rPr lang="en-US" altLang="zh-TW" dirty="0" err="1"/>
              <a:t>x.Search</a:t>
            </a:r>
            <a:r>
              <a:rPr lang="en-US" altLang="zh-TW" dirty="0"/>
              <a:t> (</a:t>
            </a:r>
            <a:r>
              <a:rPr lang="en-US" altLang="zh-TW" dirty="0" smtClean="0"/>
              <a:t>7);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/>
              <a:t>Node *Search(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搜尋堆疊資料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if (p-&gt;data == d)</a:t>
            </a:r>
          </a:p>
          <a:p>
            <a:pPr defTabSz="360000"/>
            <a:r>
              <a:rPr lang="en-US" altLang="zh-TW" dirty="0"/>
              <a:t>			return(p);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	return(NULL);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995936" y="11048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堆疊搜尋</a:t>
            </a:r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0" name="圓角矩形 19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6" name="橢圓 25"/>
          <p:cNvSpPr/>
          <p:nvPr/>
        </p:nvSpPr>
        <p:spPr>
          <a:xfrm>
            <a:off x="7564723" y="451847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8" name="直線單箭頭接點 27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橢圓 28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0" name="群組 29"/>
          <p:cNvGrpSpPr/>
          <p:nvPr/>
        </p:nvGrpSpPr>
        <p:grpSpPr>
          <a:xfrm>
            <a:off x="8025821" y="5658337"/>
            <a:ext cx="360040" cy="364803"/>
            <a:chOff x="6156176" y="3227265"/>
            <a:chExt cx="360040" cy="364803"/>
          </a:xfrm>
        </p:grpSpPr>
        <p:cxnSp>
          <p:nvCxnSpPr>
            <p:cNvPr id="31" name="直線接點 30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直線單箭頭接點 35"/>
          <p:cNvCxnSpPr/>
          <p:nvPr/>
        </p:nvCxnSpPr>
        <p:spPr>
          <a:xfrm>
            <a:off x="8051357" y="5275319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橢圓 36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659531" y="1934270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1331641" y="3526561"/>
            <a:ext cx="2016224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圓角矩形 23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46" name="文字方塊 45"/>
          <p:cNvSpPr txBox="1"/>
          <p:nvPr/>
        </p:nvSpPr>
        <p:spPr>
          <a:xfrm>
            <a:off x="4716016" y="187210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d=7</a:t>
            </a:r>
            <a:endParaRPr lang="zh-TW" altLang="en-US" dirty="0"/>
          </a:p>
        </p:txBody>
      </p:sp>
      <p:sp>
        <p:nvSpPr>
          <p:cNvPr id="48" name="文字方塊 47"/>
          <p:cNvSpPr txBox="1"/>
          <p:nvPr/>
        </p:nvSpPr>
        <p:spPr>
          <a:xfrm>
            <a:off x="3830241" y="319145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cxnSp>
        <p:nvCxnSpPr>
          <p:cNvPr id="49" name="直線單箭頭接點 48"/>
          <p:cNvCxnSpPr/>
          <p:nvPr/>
        </p:nvCxnSpPr>
        <p:spPr>
          <a:xfrm>
            <a:off x="4068433" y="3540149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字方塊 49"/>
          <p:cNvSpPr txBox="1"/>
          <p:nvPr/>
        </p:nvSpPr>
        <p:spPr>
          <a:xfrm>
            <a:off x="4477824" y="319145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cxnSp>
        <p:nvCxnSpPr>
          <p:cNvPr id="51" name="直線單箭頭接點 50"/>
          <p:cNvCxnSpPr>
            <a:endCxn id="29" idx="2"/>
          </p:cNvCxnSpPr>
          <p:nvPr/>
        </p:nvCxnSpPr>
        <p:spPr>
          <a:xfrm>
            <a:off x="4716016" y="3540149"/>
            <a:ext cx="2342713" cy="23697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字方塊 43"/>
          <p:cNvSpPr txBox="1"/>
          <p:nvPr/>
        </p:nvSpPr>
        <p:spPr>
          <a:xfrm>
            <a:off x="6778157" y="4320088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45" name="直線單箭頭接點 44"/>
          <p:cNvCxnSpPr/>
          <p:nvPr/>
        </p:nvCxnSpPr>
        <p:spPr>
          <a:xfrm>
            <a:off x="7055288" y="4632996"/>
            <a:ext cx="432993" cy="1753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98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965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文字方塊 46"/>
          <p:cNvSpPr txBox="1"/>
          <p:nvPr/>
        </p:nvSpPr>
        <p:spPr>
          <a:xfrm>
            <a:off x="587824" y="1546039"/>
            <a:ext cx="4022640" cy="369331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defTabSz="360000"/>
            <a:r>
              <a:rPr lang="en-US" altLang="zh-TW" dirty="0" smtClean="0"/>
              <a:t>Node *a, *b;</a:t>
            </a:r>
          </a:p>
          <a:p>
            <a:pPr defTabSz="360000"/>
            <a:r>
              <a:rPr lang="en-US" altLang="zh-TW" dirty="0" smtClean="0"/>
              <a:t>a=</a:t>
            </a:r>
            <a:r>
              <a:rPr lang="en-US" altLang="zh-TW" dirty="0" err="1" smtClean="0"/>
              <a:t>x.Search</a:t>
            </a:r>
            <a:r>
              <a:rPr lang="en-US" altLang="zh-TW" dirty="0" smtClean="0"/>
              <a:t>(12);</a:t>
            </a:r>
          </a:p>
          <a:p>
            <a:pPr defTabSz="360000"/>
            <a:r>
              <a:rPr lang="en-US" altLang="zh-TW" dirty="0"/>
              <a:t>b=</a:t>
            </a:r>
            <a:r>
              <a:rPr lang="en-US" altLang="zh-TW" dirty="0" err="1"/>
              <a:t>x.Search</a:t>
            </a:r>
            <a:r>
              <a:rPr lang="en-US" altLang="zh-TW" dirty="0"/>
              <a:t> (</a:t>
            </a:r>
            <a:r>
              <a:rPr lang="en-US" altLang="zh-TW" dirty="0" smtClean="0"/>
              <a:t>7);</a:t>
            </a:r>
          </a:p>
          <a:p>
            <a:pPr defTabSz="360000"/>
            <a:endParaRPr lang="en-US" altLang="zh-TW" dirty="0" smtClean="0"/>
          </a:p>
          <a:p>
            <a:pPr defTabSz="360000"/>
            <a:r>
              <a:rPr lang="en-US" altLang="zh-TW" dirty="0"/>
              <a:t>Node *Search(</a:t>
            </a:r>
            <a:r>
              <a:rPr lang="en-US" altLang="zh-TW" dirty="0" err="1"/>
              <a:t>int</a:t>
            </a:r>
            <a:r>
              <a:rPr lang="en-US" altLang="zh-TW" dirty="0"/>
              <a:t> d) {</a:t>
            </a:r>
            <a:r>
              <a:rPr lang="en-US" altLang="zh-TW" dirty="0">
                <a:solidFill>
                  <a:srgbClr val="00B050"/>
                </a:solidFill>
              </a:rPr>
              <a:t>//</a:t>
            </a:r>
            <a:r>
              <a:rPr lang="zh-TW" altLang="en-US" dirty="0">
                <a:solidFill>
                  <a:srgbClr val="00B050"/>
                </a:solidFill>
              </a:rPr>
              <a:t>搜尋堆疊資料</a:t>
            </a:r>
            <a:endParaRPr lang="en-US" altLang="zh-TW" dirty="0">
              <a:solidFill>
                <a:srgbClr val="00B050"/>
              </a:solidFill>
            </a:endParaRPr>
          </a:p>
          <a:p>
            <a:pPr defTabSz="360000"/>
            <a:r>
              <a:rPr lang="en-US" altLang="zh-TW" dirty="0"/>
              <a:t>	Node *p = head;</a:t>
            </a:r>
          </a:p>
          <a:p>
            <a:pPr defTabSz="360000"/>
            <a:r>
              <a:rPr lang="en-US" altLang="zh-TW" dirty="0"/>
              <a:t>	while (p != NULL) {</a:t>
            </a:r>
          </a:p>
          <a:p>
            <a:pPr defTabSz="360000"/>
            <a:r>
              <a:rPr lang="en-US" altLang="zh-TW" dirty="0"/>
              <a:t>		if (p-&gt;data == d)</a:t>
            </a:r>
          </a:p>
          <a:p>
            <a:pPr defTabSz="360000"/>
            <a:r>
              <a:rPr lang="en-US" altLang="zh-TW" dirty="0"/>
              <a:t>			return(p);</a:t>
            </a:r>
          </a:p>
          <a:p>
            <a:pPr defTabSz="360000"/>
            <a:r>
              <a:rPr lang="en-US" altLang="zh-TW" dirty="0"/>
              <a:t>		p = p-&gt;next;</a:t>
            </a:r>
          </a:p>
          <a:p>
            <a:pPr defTabSz="360000"/>
            <a:r>
              <a:rPr lang="en-US" altLang="zh-TW" dirty="0"/>
              <a:t>	}</a:t>
            </a:r>
          </a:p>
          <a:p>
            <a:pPr defTabSz="360000"/>
            <a:r>
              <a:rPr lang="en-US" altLang="zh-TW" dirty="0"/>
              <a:t>	return(NULL);</a:t>
            </a:r>
          </a:p>
          <a:p>
            <a:pPr defTabSz="360000"/>
            <a:r>
              <a:rPr lang="en-US" altLang="zh-TW" dirty="0"/>
              <a:t>}</a:t>
            </a:r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動態鏈節操作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995936" y="11048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堆疊搜尋</a:t>
            </a:r>
          </a:p>
        </p:txBody>
      </p:sp>
      <p:sp>
        <p:nvSpPr>
          <p:cNvPr id="41" name="矩形 40"/>
          <p:cNvSpPr/>
          <p:nvPr/>
        </p:nvSpPr>
        <p:spPr>
          <a:xfrm>
            <a:off x="5724128" y="1564938"/>
            <a:ext cx="2985747" cy="4816390"/>
          </a:xfrm>
          <a:prstGeom prst="rect">
            <a:avLst/>
          </a:prstGeom>
          <a:noFill/>
          <a:ln>
            <a:solidFill>
              <a:srgbClr val="B88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32040" y="1505774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x </a:t>
            </a:r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20" name="圓角矩形 19">
            <a:hlinkClick r:id="rId2" action="ppaction://hlinksldjump"/>
          </p:cNvPr>
          <p:cNvSpPr/>
          <p:nvPr/>
        </p:nvSpPr>
        <p:spPr>
          <a:xfrm>
            <a:off x="7500592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下一頁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7164288" y="1541872"/>
            <a:ext cx="141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= 3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6079272" y="156493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head</a:t>
            </a:r>
            <a:endParaRPr lang="zh-TW" altLang="en-US" dirty="0"/>
          </a:p>
        </p:txBody>
      </p:sp>
      <p:sp>
        <p:nvSpPr>
          <p:cNvPr id="26" name="橢圓 25"/>
          <p:cNvSpPr/>
          <p:nvPr/>
        </p:nvSpPr>
        <p:spPr>
          <a:xfrm>
            <a:off x="7564723" y="451847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5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28" name="直線單箭頭接點 27"/>
          <p:cNvCxnSpPr/>
          <p:nvPr/>
        </p:nvCxnSpPr>
        <p:spPr>
          <a:xfrm>
            <a:off x="7675311" y="4137160"/>
            <a:ext cx="125242" cy="3813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橢圓 28"/>
          <p:cNvSpPr/>
          <p:nvPr/>
        </p:nvSpPr>
        <p:spPr>
          <a:xfrm>
            <a:off x="7058729" y="3417080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12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grpSp>
        <p:nvGrpSpPr>
          <p:cNvPr id="30" name="群組 29"/>
          <p:cNvGrpSpPr/>
          <p:nvPr/>
        </p:nvGrpSpPr>
        <p:grpSpPr>
          <a:xfrm>
            <a:off x="8025821" y="5658337"/>
            <a:ext cx="360040" cy="364803"/>
            <a:chOff x="6156176" y="3227265"/>
            <a:chExt cx="360040" cy="364803"/>
          </a:xfrm>
        </p:grpSpPr>
        <p:cxnSp>
          <p:nvCxnSpPr>
            <p:cNvPr id="31" name="直線接點 30"/>
            <p:cNvCxnSpPr/>
            <p:nvPr/>
          </p:nvCxnSpPr>
          <p:spPr>
            <a:xfrm>
              <a:off x="6156176" y="3429000"/>
              <a:ext cx="36004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6201196" y="3510534"/>
              <a:ext cx="27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>
              <a:off x="6246196" y="3592068"/>
              <a:ext cx="1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>
              <a:off x="6336196" y="3227265"/>
              <a:ext cx="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直線單箭頭接點 35"/>
          <p:cNvCxnSpPr/>
          <p:nvPr/>
        </p:nvCxnSpPr>
        <p:spPr>
          <a:xfrm>
            <a:off x="8051357" y="5275319"/>
            <a:ext cx="141795" cy="361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橢圓 36"/>
          <p:cNvSpPr/>
          <p:nvPr/>
        </p:nvSpPr>
        <p:spPr>
          <a:xfrm>
            <a:off x="6610874" y="2284635"/>
            <a:ext cx="798593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rgbClr val="7030A0"/>
                </a:solidFill>
              </a:rPr>
              <a:t>3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  <p:cxnSp>
        <p:nvCxnSpPr>
          <p:cNvPr id="38" name="直線單箭頭接點 37"/>
          <p:cNvCxnSpPr/>
          <p:nvPr/>
        </p:nvCxnSpPr>
        <p:spPr>
          <a:xfrm>
            <a:off x="6659531" y="1934270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/>
          <p:nvPr/>
        </p:nvCxnSpPr>
        <p:spPr>
          <a:xfrm>
            <a:off x="7148699" y="3023900"/>
            <a:ext cx="136604" cy="404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1331641" y="4088381"/>
            <a:ext cx="1656183" cy="283195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圓角矩形 23">
            <a:hlinkClick r:id="rId3" action="ppaction://hlinksldjump"/>
          </p:cNvPr>
          <p:cNvSpPr/>
          <p:nvPr/>
        </p:nvSpPr>
        <p:spPr>
          <a:xfrm>
            <a:off x="683568" y="404664"/>
            <a:ext cx="10800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上</a:t>
            </a:r>
            <a:r>
              <a:rPr lang="zh-TW" altLang="en-US" dirty="0" smtClean="0"/>
              <a:t>一頁</a:t>
            </a:r>
            <a:endParaRPr lang="zh-TW" altLang="en-US" dirty="0"/>
          </a:p>
        </p:txBody>
      </p:sp>
      <p:sp>
        <p:nvSpPr>
          <p:cNvPr id="46" name="文字方塊 45"/>
          <p:cNvSpPr txBox="1"/>
          <p:nvPr/>
        </p:nvSpPr>
        <p:spPr>
          <a:xfrm>
            <a:off x="4716016" y="187210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d=7</a:t>
            </a:r>
            <a:endParaRPr lang="zh-TW" altLang="en-US" dirty="0"/>
          </a:p>
        </p:txBody>
      </p:sp>
      <p:sp>
        <p:nvSpPr>
          <p:cNvPr id="48" name="文字方塊 47"/>
          <p:cNvSpPr txBox="1"/>
          <p:nvPr/>
        </p:nvSpPr>
        <p:spPr>
          <a:xfrm>
            <a:off x="3830241" y="319145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cxnSp>
        <p:nvCxnSpPr>
          <p:cNvPr id="49" name="直線單箭頭接點 48"/>
          <p:cNvCxnSpPr/>
          <p:nvPr/>
        </p:nvCxnSpPr>
        <p:spPr>
          <a:xfrm>
            <a:off x="4068433" y="3540149"/>
            <a:ext cx="136604" cy="350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字方塊 49"/>
          <p:cNvSpPr txBox="1"/>
          <p:nvPr/>
        </p:nvSpPr>
        <p:spPr>
          <a:xfrm>
            <a:off x="4477824" y="319145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cxnSp>
        <p:nvCxnSpPr>
          <p:cNvPr id="51" name="直線單箭頭接點 50"/>
          <p:cNvCxnSpPr>
            <a:endCxn id="29" idx="2"/>
          </p:cNvCxnSpPr>
          <p:nvPr/>
        </p:nvCxnSpPr>
        <p:spPr>
          <a:xfrm>
            <a:off x="4716016" y="3540149"/>
            <a:ext cx="2342713" cy="23697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字方塊 34"/>
          <p:cNvSpPr txBox="1"/>
          <p:nvPr/>
        </p:nvSpPr>
        <p:spPr>
          <a:xfrm>
            <a:off x="7341233" y="5170055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  <p:cxnSp>
        <p:nvCxnSpPr>
          <p:cNvPr id="40" name="直線單箭頭接點 39"/>
          <p:cNvCxnSpPr/>
          <p:nvPr/>
        </p:nvCxnSpPr>
        <p:spPr>
          <a:xfrm>
            <a:off x="7618364" y="5482963"/>
            <a:ext cx="432993" cy="1753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F077-7039-45AB-BD60-E8CDE83A31A4}" type="slidenum">
              <a:rPr lang="zh-TW" altLang="en-US" smtClean="0"/>
              <a:t>99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552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沉穩">
  <a:themeElements>
    <a:clrScheme name="沉穩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沉穩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沉穩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576</TotalTime>
  <Words>4059</Words>
  <Application>Microsoft Office PowerPoint</Application>
  <PresentationFormat>如螢幕大小 (4:3)</PresentationFormat>
  <Paragraphs>2695</Paragraphs>
  <Slides>102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102</vt:i4>
      </vt:variant>
    </vt:vector>
  </HeadingPairs>
  <TitlesOfParts>
    <vt:vector size="103" baseType="lpstr">
      <vt:lpstr>沉穩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  <vt:lpstr>動態鏈節操作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動態鏈節操作</dc:title>
  <dc:creator>Windows 使用者</dc:creator>
  <cp:lastModifiedBy>Windows 使用者</cp:lastModifiedBy>
  <cp:revision>29</cp:revision>
  <dcterms:created xsi:type="dcterms:W3CDTF">2019-08-20T05:00:46Z</dcterms:created>
  <dcterms:modified xsi:type="dcterms:W3CDTF">2019-08-21T16:58:00Z</dcterms:modified>
</cp:coreProperties>
</file>