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86" r:id="rId36"/>
    <p:sldId id="287" r:id="rId37"/>
    <p:sldId id="288" r:id="rId38"/>
    <p:sldId id="289" r:id="rId39"/>
    <p:sldId id="290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8" r:id="rId93"/>
    <p:sldId id="347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541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9" autoAdjust="0"/>
    <p:restoredTop sz="94660"/>
  </p:normalViewPr>
  <p:slideViewPr>
    <p:cSldViewPr snapToGrid="0">
      <p:cViewPr>
        <p:scale>
          <a:sx n="75" d="100"/>
          <a:sy n="75" d="100"/>
        </p:scale>
        <p:origin x="54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viewProps" Target="viewProp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theme" Target="theme/theme1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notesMaster" Target="notesMasters/notesMaster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presProps" Target="presProp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B053-0573-4B46-9126-16DEA2EDEC9C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0B62-DB1D-4002-A535-92C3CAADE8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81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FCCB-4B27-4D16-B6C3-4743D3178D82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5CBA-FD90-4599-91E2-8ED9335F71B8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5162-EC37-4519-B0B5-FE1336B4E7B3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CE99-3993-4BB1-BF07-55A5B055FFD2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52C7-BA36-455A-AA2A-99E05E928629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772B-B5AD-4489-A695-B9CAA3D88CCF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562B-DDFB-4BFE-BE37-767F78287F4A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3865-E473-45E0-B2B3-4BACFDF895B4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17F-D20B-4976-BA0D-8C02867FC7EE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3D69-C5F6-4AB0-8ACE-353A9C8F8510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EE3051-3E11-4EE1-8A37-C524A6042FA1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7801-94EE-49DC-9325-5FD317FC814D}" type="datetime1">
              <a:rPr lang="en-US" altLang="zh-TW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B06A3-B1C3-44AB-A580-12A099433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653144"/>
            <a:ext cx="8637073" cy="1865182"/>
          </a:xfrm>
        </p:spPr>
        <p:txBody>
          <a:bodyPr/>
          <a:lstStyle/>
          <a:p>
            <a:r>
              <a:rPr lang="zh-TW" altLang="en-US" dirty="0"/>
              <a:t>薛爾排序</a:t>
            </a:r>
            <a:br>
              <a:rPr lang="en-US" altLang="zh-TW" dirty="0"/>
            </a:br>
            <a:r>
              <a:rPr lang="en-US" altLang="zh-TW" dirty="0"/>
              <a:t>(Shell Sort)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291B57-C629-474F-8281-D5D8B9F0A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624" y="3593445"/>
            <a:ext cx="8637072" cy="977621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一種入門排序法，效率比氣泡排序優，初學者可以觀察 薛爾如何提升交換效率。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33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354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042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2015" y="2815146"/>
            <a:ext cx="155258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705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4265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7371" y="3885606"/>
            <a:ext cx="65823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665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5097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7370" y="4177706"/>
            <a:ext cx="92492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0970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5563392"/>
            <a:ext cx="972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2070" y="2523969"/>
            <a:ext cx="152183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916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86470" y="4733769"/>
            <a:ext cx="106463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228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2067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097670" y="1159267"/>
            <a:ext cx="6870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94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91271" y="1159267"/>
            <a:ext cx="53123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099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580" y="5563392"/>
            <a:ext cx="87807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083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853070" y="5291070"/>
            <a:ext cx="73442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443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580" y="5563392"/>
            <a:ext cx="87807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384199" y="893837"/>
            <a:ext cx="14319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872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5563392"/>
            <a:ext cx="1213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1487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171599" y="1159267"/>
            <a:ext cx="606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870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109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58488" y="1171967"/>
            <a:ext cx="606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3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4175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208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4715" y="3908164"/>
            <a:ext cx="61278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472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3372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4737" y="1708267"/>
            <a:ext cx="606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041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049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4737" y="1974967"/>
            <a:ext cx="97576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331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7437" y="2229329"/>
            <a:ext cx="56936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300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7437" y="2521429"/>
            <a:ext cx="136946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875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8276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609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067" y="2797010"/>
            <a:ext cx="136946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484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9071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1367" y="3898306"/>
            <a:ext cx="71963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151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8383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067" y="4177706"/>
            <a:ext cx="94823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05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8882" y="2498569"/>
            <a:ext cx="151231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685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4821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8943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8782" y="2797010"/>
            <a:ext cx="151231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7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119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757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15182" y="3080421"/>
            <a:ext cx="68681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3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4776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4715" y="4187564"/>
            <a:ext cx="85408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613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1609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2890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65982" y="3343610"/>
            <a:ext cx="184251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弧形 20">
            <a:extLst>
              <a:ext uri="{FF2B5EF4-FFF2-40B4-BE49-F238E27FC236}">
                <a16:creationId xmlns:a16="http://schemas.microsoft.com/office/drawing/2014/main" id="{C1757FF7-A9D8-4644-B758-E7D3B418CCF6}"/>
              </a:ext>
            </a:extLst>
          </p:cNvPr>
          <p:cNvSpPr/>
          <p:nvPr/>
        </p:nvSpPr>
        <p:spPr>
          <a:xfrm>
            <a:off x="7591425" y="1149564"/>
            <a:ext cx="991118" cy="539531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0805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7097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0590" y="3899293"/>
            <a:ext cx="63231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554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2090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0590" y="4165993"/>
            <a:ext cx="91171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352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5290" y="2523969"/>
            <a:ext cx="147051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410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8954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5228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25444" y="2797010"/>
            <a:ext cx="16337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029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26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344" y="3924496"/>
            <a:ext cx="6812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033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7616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344" y="4165796"/>
            <a:ext cx="9098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030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000" y="5563392"/>
            <a:ext cx="1200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2544" y="2511269"/>
            <a:ext cx="14178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7320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8594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4003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344" y="2797010"/>
            <a:ext cx="15448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513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129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595344" y="3067721"/>
            <a:ext cx="7066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0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8000" y="2545737"/>
            <a:ext cx="1320801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0361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7551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505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84244" y="3365500"/>
            <a:ext cx="18877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 19">
            <a:extLst>
              <a:ext uri="{FF2B5EF4-FFF2-40B4-BE49-F238E27FC236}">
                <a16:creationId xmlns:a16="http://schemas.microsoft.com/office/drawing/2014/main" id="{C353DDFE-E367-4F0C-A58F-3655B02BAE35}"/>
              </a:ext>
            </a:extLst>
          </p:cNvPr>
          <p:cNvSpPr/>
          <p:nvPr/>
        </p:nvSpPr>
        <p:spPr>
          <a:xfrm>
            <a:off x="9838671" y="1129653"/>
            <a:ext cx="991118" cy="539531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3602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4708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7044" y="3924496"/>
            <a:ext cx="5923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825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563392"/>
            <a:ext cx="984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4589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7044" y="4178496"/>
            <a:ext cx="93525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36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9900" y="2536669"/>
            <a:ext cx="14478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1414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5563392"/>
            <a:ext cx="1137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4799" y="4733769"/>
            <a:ext cx="11017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18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044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8999" y="1708267"/>
            <a:ext cx="5397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594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580" y="5563392"/>
            <a:ext cx="87807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1851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8998" y="2000367"/>
            <a:ext cx="9588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092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5563392"/>
            <a:ext cx="1137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1375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8999" y="2241667"/>
            <a:ext cx="6540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310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858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8998" y="2508367"/>
            <a:ext cx="14160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201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139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4217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7986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383" y="2809710"/>
            <a:ext cx="14160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8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6467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7615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82854" y="2815146"/>
            <a:ext cx="156364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6448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1226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3499" y="3885606"/>
            <a:ext cx="7048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649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5563392"/>
            <a:ext cx="1137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8410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3499" y="4165006"/>
            <a:ext cx="10477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060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1672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9498" y="2523969"/>
            <a:ext cx="1425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861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4664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0714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71532" y="2797010"/>
            <a:ext cx="148606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1525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6893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2333" y="3885606"/>
            <a:ext cx="64786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942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2904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2332" y="4177706"/>
            <a:ext cx="93996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3689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472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7832" y="2523969"/>
            <a:ext cx="142256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8941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10104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2743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0214" y="2802207"/>
            <a:ext cx="158438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429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6804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2875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593915" y="3069099"/>
            <a:ext cx="65728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82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149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880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680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5514" y="3343610"/>
            <a:ext cx="185108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 19">
            <a:extLst>
              <a:ext uri="{FF2B5EF4-FFF2-40B4-BE49-F238E27FC236}">
                <a16:creationId xmlns:a16="http://schemas.microsoft.com/office/drawing/2014/main" id="{94F8EF25-E727-4359-A8D3-15B26DB61FC2}"/>
              </a:ext>
            </a:extLst>
          </p:cNvPr>
          <p:cNvSpPr/>
          <p:nvPr/>
        </p:nvSpPr>
        <p:spPr>
          <a:xfrm>
            <a:off x="8747125" y="1110064"/>
            <a:ext cx="991118" cy="539531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38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4985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40055" y="3090198"/>
            <a:ext cx="64924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2945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7002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4390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315" y="3911796"/>
            <a:ext cx="631886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3669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700" y="5563392"/>
            <a:ext cx="1187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1987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5614" y="4165796"/>
            <a:ext cx="91128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856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63701" y="2523969"/>
            <a:ext cx="15494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6859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51125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9935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2501" y="2797010"/>
            <a:ext cx="15494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3577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2754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400" y="3899096"/>
            <a:ext cx="6222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6896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6334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9801" y="4162286"/>
            <a:ext cx="9397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794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9901" y="2523969"/>
            <a:ext cx="15112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379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409701" y="4740110"/>
            <a:ext cx="10159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246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678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33601" y="1159267"/>
            <a:ext cx="6222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1536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5563392"/>
            <a:ext cx="1137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159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76401" y="1159267"/>
            <a:ext cx="4952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8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6364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5535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0855" y="3352678"/>
            <a:ext cx="1843045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弧形 1">
            <a:extLst>
              <a:ext uri="{FF2B5EF4-FFF2-40B4-BE49-F238E27FC236}">
                <a16:creationId xmlns:a16="http://schemas.microsoft.com/office/drawing/2014/main" id="{6EDC456B-261B-426B-B9E5-0DDBBD4FC7A1}"/>
              </a:ext>
            </a:extLst>
          </p:cNvPr>
          <p:cNvSpPr/>
          <p:nvPr/>
        </p:nvSpPr>
        <p:spPr>
          <a:xfrm>
            <a:off x="8820158" y="1179105"/>
            <a:ext cx="2083641" cy="559159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1821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529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8001" y="1695567"/>
            <a:ext cx="4952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317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006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8001" y="1962267"/>
            <a:ext cx="9778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44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3183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8001" y="2241667"/>
            <a:ext cx="5587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5136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803401" y="2498569"/>
            <a:ext cx="14477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0591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9932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8936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0299" y="2797010"/>
            <a:ext cx="15208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7680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9018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2999" y="3880242"/>
            <a:ext cx="733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4005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0852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2999" y="4159642"/>
            <a:ext cx="9366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0357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392399" y="2536669"/>
            <a:ext cx="744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5951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7360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2724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2698" y="2797010"/>
            <a:ext cx="15192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1263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169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6830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99" y="3898306"/>
            <a:ext cx="6302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1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2584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135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6397" y="3883279"/>
            <a:ext cx="6038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4615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5563392"/>
            <a:ext cx="1213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7449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98" y="4165006"/>
            <a:ext cx="9096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3136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4698" y="2498569"/>
            <a:ext cx="1506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808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1025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0355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98" y="2797010"/>
            <a:ext cx="1506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561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9945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33698" y="3077498"/>
            <a:ext cx="617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796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3816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611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7198" y="3365500"/>
            <a:ext cx="18748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 19">
            <a:extLst>
              <a:ext uri="{FF2B5EF4-FFF2-40B4-BE49-F238E27FC236}">
                <a16:creationId xmlns:a16="http://schemas.microsoft.com/office/drawing/2014/main" id="{BB59522B-34CA-41A0-9A32-C4D67DC52B5E}"/>
              </a:ext>
            </a:extLst>
          </p:cNvPr>
          <p:cNvSpPr/>
          <p:nvPr/>
        </p:nvSpPr>
        <p:spPr>
          <a:xfrm>
            <a:off x="9257351" y="1106671"/>
            <a:ext cx="991118" cy="539531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188357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580" y="5563392"/>
            <a:ext cx="87807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6156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98" y="3924496"/>
            <a:ext cx="6429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7224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5563392"/>
            <a:ext cx="972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0904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98" y="4178496"/>
            <a:ext cx="9477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1723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2798" y="2498569"/>
            <a:ext cx="15065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38881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54197" y="4721069"/>
            <a:ext cx="10080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5101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179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1255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7897" y="1708267"/>
            <a:ext cx="5762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6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2824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6397" y="4159047"/>
            <a:ext cx="9086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536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307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7897" y="1974967"/>
            <a:ext cx="9699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1222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3313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7897" y="2228967"/>
            <a:ext cx="6016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3509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3297" y="2511269"/>
            <a:ext cx="14398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8240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4205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8232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3197" y="2797010"/>
            <a:ext cx="14398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0676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849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797" y="3885606"/>
            <a:ext cx="6143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068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5881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797" y="4165006"/>
            <a:ext cx="9445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9652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3297" y="2523969"/>
            <a:ext cx="145250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2661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4641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705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0647" y="2797010"/>
            <a:ext cx="154855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1819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6955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8747" y="3911796"/>
            <a:ext cx="62145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383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5563392"/>
            <a:ext cx="1137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189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3986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8747" y="4178496"/>
            <a:ext cx="92625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6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2600" y="2479123"/>
            <a:ext cx="1367971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7512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6147" y="2523969"/>
            <a:ext cx="1434253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9030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563392"/>
            <a:ext cx="984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7859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8851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43572" y="2797010"/>
            <a:ext cx="17045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2227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8062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9772" y="3886396"/>
            <a:ext cx="6758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2531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580" y="5563392"/>
            <a:ext cx="87807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9610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9772" y="4178496"/>
            <a:ext cx="9679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9093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7172" y="2498569"/>
            <a:ext cx="14378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5445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5563392"/>
            <a:ext cx="972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254572" y="4733769"/>
            <a:ext cx="11711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7833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6309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05472" y="1154858"/>
            <a:ext cx="6377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984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20" y="5563392"/>
            <a:ext cx="130563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86372" y="1154858"/>
            <a:ext cx="52342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33864" y="1607820"/>
            <a:ext cx="10244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4898080-B1F9-4350-8B49-C9C445B42127}"/>
              </a:ext>
            </a:extLst>
          </p:cNvPr>
          <p:cNvCxnSpPr>
            <a:cxnSpLocks/>
          </p:cNvCxnSpPr>
          <p:nvPr/>
        </p:nvCxnSpPr>
        <p:spPr>
          <a:xfrm>
            <a:off x="7305675" y="1607820"/>
            <a:ext cx="105092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587A4E-7C33-4CED-965E-9CA6FD3E20F4}"/>
              </a:ext>
            </a:extLst>
          </p:cNvPr>
          <p:cNvCxnSpPr>
            <a:cxnSpLocks/>
          </p:cNvCxnSpPr>
          <p:nvPr/>
        </p:nvCxnSpPr>
        <p:spPr>
          <a:xfrm>
            <a:off x="9538764" y="1607820"/>
            <a:ext cx="107208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9522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5563392"/>
            <a:ext cx="946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9176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838200" y="5291013"/>
            <a:ext cx="7366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7612663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5563392"/>
            <a:ext cx="946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199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400962" y="881137"/>
            <a:ext cx="142783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939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8712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70FDF4-6AC1-4A4A-B682-133900D3BC7C}"/>
              </a:ext>
            </a:extLst>
          </p:cNvPr>
          <p:cNvSpPr/>
          <p:nvPr/>
        </p:nvSpPr>
        <p:spPr>
          <a:xfrm>
            <a:off x="396899" y="340661"/>
            <a:ext cx="1123926" cy="2935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690D07B-F160-4C92-8453-C5018A8EBCBD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7240BD0-1574-48BF-900D-5A7BEE3D6116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C61EDB0-34BA-4C83-AC87-04E604B221ED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D37E2AC-9D90-4D55-B183-7CFF953142E6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8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5841" y="4714323"/>
            <a:ext cx="9899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9536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3957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225089" y="1184667"/>
            <a:ext cx="489411" cy="27837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895476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700" y="5563392"/>
            <a:ext cx="1187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0561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07689" y="1184667"/>
            <a:ext cx="489411" cy="27837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2590746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2459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6589" y="1720967"/>
            <a:ext cx="489411" cy="27837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8677726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5563392"/>
            <a:ext cx="1251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7957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3889" y="2013068"/>
            <a:ext cx="933911" cy="2635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316127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900" y="5563392"/>
            <a:ext cx="1238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3889" y="2267068"/>
            <a:ext cx="527511" cy="29833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9728759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809289" y="2510992"/>
            <a:ext cx="1378411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2963581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2093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4174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4993" y="2786382"/>
            <a:ext cx="1524207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2490872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5563392"/>
            <a:ext cx="972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2983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4993" y="3900378"/>
            <a:ext cx="686007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8501030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0113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4993" y="4154378"/>
            <a:ext cx="889207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9849425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209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0493" y="2518655"/>
            <a:ext cx="1397207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8573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7290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9113" y="1680390"/>
            <a:ext cx="567688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0270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5504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6181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2095" y="2786382"/>
            <a:ext cx="1686005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91684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5656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295" y="3887678"/>
            <a:ext cx="631905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4736328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5777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295" y="4167078"/>
            <a:ext cx="962105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2034573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5563392"/>
            <a:ext cx="972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8395" y="2518655"/>
            <a:ext cx="1406605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3078892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2936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752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5595" y="2786382"/>
            <a:ext cx="1546305" cy="3338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6854190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8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0820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19295" y="3090199"/>
            <a:ext cx="6573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7948875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8690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6486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82795" y="3352800"/>
            <a:ext cx="18765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9B9CA237-D2A7-4C68-8A27-C6C7EBD999D4}"/>
              </a:ext>
            </a:extLst>
          </p:cNvPr>
          <p:cNvSpPr/>
          <p:nvPr/>
        </p:nvSpPr>
        <p:spPr>
          <a:xfrm>
            <a:off x="7555551" y="1143000"/>
            <a:ext cx="535937" cy="528602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7567076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7284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6768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2895" y="3897635"/>
            <a:ext cx="6700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34609384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281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2895" y="4151635"/>
            <a:ext cx="9748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4219490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219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7653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2995" y="2522508"/>
            <a:ext cx="14828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3555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632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2926" y="1994718"/>
            <a:ext cx="88836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5001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6527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6766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295" y="2794087"/>
            <a:ext cx="14828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31702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7418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295" y="3882683"/>
            <a:ext cx="6573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885693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5563392"/>
            <a:ext cx="908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4929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295" y="4162083"/>
            <a:ext cx="9494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6773977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000" y="5563392"/>
            <a:ext cx="1200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1095" y="2497108"/>
            <a:ext cx="139390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7590136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9681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642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3746" y="2794087"/>
            <a:ext cx="16970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091200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6300" y="5563392"/>
            <a:ext cx="959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59046" y="3077498"/>
            <a:ext cx="5667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5155831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83364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3087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7146" y="3378200"/>
            <a:ext cx="19002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04EDE8DD-C8DC-4307-AFB4-98B572E09FCB}"/>
              </a:ext>
            </a:extLst>
          </p:cNvPr>
          <p:cNvSpPr/>
          <p:nvPr/>
        </p:nvSpPr>
        <p:spPr>
          <a:xfrm>
            <a:off x="8685851" y="1092200"/>
            <a:ext cx="535937" cy="528602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720460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1552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4329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46" y="3897635"/>
            <a:ext cx="6175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699454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8480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946" y="4151635"/>
            <a:ext cx="9858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07189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229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1946" y="2497108"/>
            <a:ext cx="14938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41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1542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2926" y="2247136"/>
            <a:ext cx="53593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2741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5563392"/>
            <a:ext cx="1213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4444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0143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8957" y="2794087"/>
            <a:ext cx="149385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58986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4844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3557" y="3897635"/>
            <a:ext cx="65664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557311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836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3557" y="4164335"/>
            <a:ext cx="96144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58607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563392"/>
            <a:ext cx="984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4457" y="2522508"/>
            <a:ext cx="144404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02357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5552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6828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89477" y="2794087"/>
            <a:ext cx="15824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108808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3978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2177" y="3895383"/>
            <a:ext cx="7188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98098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6100" y="5563392"/>
            <a:ext cx="1289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399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2177" y="4162083"/>
            <a:ext cx="9601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53397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0992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4977" y="2522508"/>
            <a:ext cx="15443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026201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5309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5693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877" y="2794087"/>
            <a:ext cx="15443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574224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900" y="5563392"/>
            <a:ext cx="1111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239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72077" y="3077498"/>
            <a:ext cx="5918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49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2926" y="2498569"/>
            <a:ext cx="1293174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829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888" y="5563392"/>
            <a:ext cx="108476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9541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6044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84777" y="3352800"/>
            <a:ext cx="18745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1D4FB656-74AE-435A-813E-66DCB58C7121}"/>
              </a:ext>
            </a:extLst>
          </p:cNvPr>
          <p:cNvSpPr/>
          <p:nvPr/>
        </p:nvSpPr>
        <p:spPr>
          <a:xfrm>
            <a:off x="10374951" y="1086736"/>
            <a:ext cx="535937" cy="528602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09240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1957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3205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7577" y="3910335"/>
            <a:ext cx="6172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20965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9300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7577" y="4164335"/>
            <a:ext cx="9855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48794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2277" y="2497108"/>
            <a:ext cx="14808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496320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5563392"/>
            <a:ext cx="946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9877" y="4732308"/>
            <a:ext cx="98232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752907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3700" y="5563392"/>
            <a:ext cx="1441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0447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22777" y="1709708"/>
            <a:ext cx="6013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81526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5563392"/>
            <a:ext cx="1784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498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22777" y="1976408"/>
            <a:ext cx="9950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8665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8800" y="5563392"/>
            <a:ext cx="1276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0197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22777" y="2217708"/>
            <a:ext cx="6267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604468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900" y="5563392"/>
            <a:ext cx="1238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0877" y="2536478"/>
            <a:ext cx="14522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98868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249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2918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6692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0777" y="2794087"/>
            <a:ext cx="14522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975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5649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9393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82854" y="2815146"/>
            <a:ext cx="156364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8322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00" y="5563392"/>
            <a:ext cx="1314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6652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0777" y="3869983"/>
            <a:ext cx="6267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5660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1500" y="5563392"/>
            <a:ext cx="1264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0427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0777" y="4174783"/>
            <a:ext cx="102042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43557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4960" y="2522508"/>
            <a:ext cx="1387340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0177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88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6830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6288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0883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95444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1862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225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5563392"/>
            <a:ext cx="1213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84267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8954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2498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42518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700" y="5563392"/>
            <a:ext cx="1187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405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8040468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563392"/>
            <a:ext cx="1327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259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4005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79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2410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088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40055" y="3090198"/>
            <a:ext cx="649245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2406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300" y="5563392"/>
            <a:ext cx="1340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7911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107378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98497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4431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881136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5563392"/>
            <a:ext cx="10863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1124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270265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500" y="5563392"/>
            <a:ext cx="1010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379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28581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5563392"/>
            <a:ext cx="1022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4999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979357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509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73579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1863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075020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5563392"/>
            <a:ext cx="1124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1894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607773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563392"/>
            <a:ext cx="984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381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12965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00" y="5563392"/>
            <a:ext cx="9974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269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6583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17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8240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8488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0855" y="3352678"/>
            <a:ext cx="1843045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>
            <a:extLst>
              <a:ext uri="{FF2B5EF4-FFF2-40B4-BE49-F238E27FC236}">
                <a16:creationId xmlns:a16="http://schemas.microsoft.com/office/drawing/2014/main" id="{BB29FDA6-55B7-4111-BF3B-AE11974237B2}"/>
              </a:ext>
            </a:extLst>
          </p:cNvPr>
          <p:cNvSpPr/>
          <p:nvPr/>
        </p:nvSpPr>
        <p:spPr>
          <a:xfrm>
            <a:off x="6498902" y="1149564"/>
            <a:ext cx="2083641" cy="559159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501080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7598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77769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1500" y="5563392"/>
            <a:ext cx="1264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4099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4668397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6784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2354285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5563392"/>
            <a:ext cx="1175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1337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865129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1500" y="5563392"/>
            <a:ext cx="12641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9524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14323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100" y="5563392"/>
            <a:ext cx="1035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4548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75281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9434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48111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729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7028" y="2794087"/>
            <a:ext cx="171917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232114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100" y="5563392"/>
            <a:ext cx="11625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4499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7829" y="3895383"/>
            <a:ext cx="639672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21162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5563392"/>
            <a:ext cx="1060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279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3559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1026" y="4174986"/>
            <a:ext cx="1004773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35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4725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2789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6397" y="3883279"/>
            <a:ext cx="6038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5791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5563392"/>
            <a:ext cx="10736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4857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1126" y="2522508"/>
            <a:ext cx="1487374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615473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5563392"/>
            <a:ext cx="9847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3325" y="4732308"/>
            <a:ext cx="102697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5130480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5563392"/>
            <a:ext cx="10990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0564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48025" y="1164635"/>
            <a:ext cx="60787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794206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5563392"/>
            <a:ext cx="10482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90825" y="1164635"/>
            <a:ext cx="49357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532419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800" y="5563392"/>
            <a:ext cx="11498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6886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865325" y="5288090"/>
            <a:ext cx="696775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91702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700" y="5563392"/>
            <a:ext cx="1187957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396899" y="893837"/>
            <a:ext cx="147000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771870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798" y="5563392"/>
            <a:ext cx="899860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286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384199" y="5815181"/>
            <a:ext cx="1127101" cy="32610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7BEEB4-8DF3-469A-AF05-FD12D67152B2}"/>
              </a:ext>
            </a:extLst>
          </p:cNvPr>
          <p:cNvSpPr txBox="1"/>
          <p:nvPr/>
        </p:nvSpPr>
        <p:spPr>
          <a:xfrm>
            <a:off x="7356110" y="336448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排序完成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E583033-E372-4186-B63F-F5F158E77037}"/>
                  </a:ext>
                </a:extLst>
              </p:cNvPr>
              <p:cNvSpPr txBox="1"/>
              <p:nvPr/>
            </p:nvSpPr>
            <p:spPr>
              <a:xfrm>
                <a:off x="5451110" y="4326172"/>
                <a:ext cx="56446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7200" dirty="0">
                    <a:solidFill>
                      <a:schemeClr val="accent4">
                        <a:lumMod val="50000"/>
                      </a:schemeClr>
                    </a:solidFill>
                    <a:latin typeface="Century Gothic" panose="020B0502020202020204"/>
                    <a:ea typeface="文鼎粗行楷" panose="02010609010101010101" pitchFamily="49" charset="-12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TW" sz="7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文鼎粗行楷" panose="02010609010101010101" pitchFamily="49" charset="-120"/>
                      </a:rPr>
                      <m:t>𝑛</m:t>
                    </m:r>
                    <m:r>
                      <a:rPr lang="en-US" altLang="zh-TW" sz="7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zh-TW" sz="7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72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7200" b="0" i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72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TW" sz="7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sz="7200" dirty="0">
                    <a:solidFill>
                      <a:schemeClr val="accent4">
                        <a:lumMod val="50000"/>
                      </a:schemeClr>
                    </a:solidFill>
                    <a:latin typeface="Century Gothic" panose="020B0502020202020204"/>
                    <a:ea typeface="文鼎粗行楷" panose="02010609010101010101" pitchFamily="49" charset="-120"/>
                  </a:rPr>
                  <a:t>)</a:t>
                </a:r>
                <a:endParaRPr lang="zh-TW" altLang="en-US" sz="72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/>
                  <a:ea typeface="文鼎粗行楷" panose="02010609010101010101" pitchFamily="49" charset="-12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E583033-E372-4186-B63F-F5F158E7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10" y="4326172"/>
                <a:ext cx="5644687" cy="1200329"/>
              </a:xfrm>
              <a:prstGeom prst="rect">
                <a:avLst/>
              </a:prstGeom>
              <a:blipFill>
                <a:blip r:embed="rId2"/>
                <a:stretch>
                  <a:fillRect l="-8099" t="-19289" r="-6695" b="-411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14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29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83055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3089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6397" y="4159047"/>
            <a:ext cx="9086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4305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7489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393633" y="902789"/>
            <a:ext cx="1413758" cy="2935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D15533E-5E8A-4954-A282-4BD8174DFD62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D4B6B1E-A604-4396-9E4E-83F10B6C8492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DDE3F0F9-DF21-4015-83FE-A9FBB7437CC3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40D5F0F-FB91-43D6-AE25-135F98672B06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46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88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8479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2600" y="2479123"/>
            <a:ext cx="1367971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3029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420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65613" y="2786463"/>
            <a:ext cx="1367971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48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4919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9961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813" y="3892350"/>
            <a:ext cx="680787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68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9338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40213" y="4136886"/>
            <a:ext cx="934787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94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9111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5257" y="2504523"/>
            <a:ext cx="1338943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53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2062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1515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5841" y="4714323"/>
            <a:ext cx="989989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70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7650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9920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9113" y="1680390"/>
            <a:ext cx="567688" cy="3620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23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6758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3312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2926" y="1994718"/>
            <a:ext cx="88836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38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53424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9336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8412" y="2232622"/>
            <a:ext cx="53593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33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39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9445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8071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2926" y="2498569"/>
            <a:ext cx="1293174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8962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231833" y="1184486"/>
            <a:ext cx="508067" cy="2935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D7074C9-3F0B-44D5-A641-EF47780A9A21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9030E0A-F911-4D29-BD42-DDA752D7583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22B0067-5299-4A2C-A203-6FF1B2A676FA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58F59ED-E69A-44D7-8476-694E3F511343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68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5187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2335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112" y="2797010"/>
            <a:ext cx="15450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63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1290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6619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512" y="3911796"/>
            <a:ext cx="6687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38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3438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269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512" y="4178496"/>
            <a:ext cx="9354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48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0879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3793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392955" y="2498569"/>
            <a:ext cx="7058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5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07418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5322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14112" y="2797010"/>
            <a:ext cx="15450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49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99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2678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512" y="3911796"/>
            <a:ext cx="6687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64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6232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1143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9512" y="4178496"/>
            <a:ext cx="93548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19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14031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9545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392955" y="2498569"/>
            <a:ext cx="7058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01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76955" y="4746469"/>
            <a:ext cx="9979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14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49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241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51655" y="1146567"/>
            <a:ext cx="5026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63633" y="1184486"/>
            <a:ext cx="508067" cy="2935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F8EC2F6-29E1-4EC0-9D2D-C9F37DF9A911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F0E3B5-1F01-44B8-966B-15F2E63B311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838A9F3-5EB0-41CF-8EA4-FD3C61DC4695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05EFDF4-3BBD-43E6-8BA5-F50AECE402F6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69055" y="1146567"/>
            <a:ext cx="5026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75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5792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655" y="1695567"/>
            <a:ext cx="5026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13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8562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7955" y="1991540"/>
            <a:ext cx="9979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75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2555" y="2251219"/>
            <a:ext cx="6423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96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83355" y="2498569"/>
            <a:ext cx="14932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62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6572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2279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7855" y="2797010"/>
            <a:ext cx="14932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77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2156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08855" y="3064798"/>
            <a:ext cx="655045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47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82692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9155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692401" y="3365500"/>
            <a:ext cx="18415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>
            <a:extLst>
              <a:ext uri="{FF2B5EF4-FFF2-40B4-BE49-F238E27FC236}">
                <a16:creationId xmlns:a16="http://schemas.microsoft.com/office/drawing/2014/main" id="{73FDF6BD-1287-43B3-81B4-F80DB4E45753}"/>
              </a:ext>
            </a:extLst>
          </p:cNvPr>
          <p:cNvSpPr/>
          <p:nvPr/>
        </p:nvSpPr>
        <p:spPr>
          <a:xfrm>
            <a:off x="7073458" y="1188930"/>
            <a:ext cx="2083641" cy="559159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058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5263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97101" y="3911796"/>
            <a:ext cx="660399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89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59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3845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00300" y="4174986"/>
            <a:ext cx="101280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6210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0633" y="1717886"/>
            <a:ext cx="508067" cy="2935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07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1713" y="2509455"/>
            <a:ext cx="1413329" cy="30631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77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89099" y="4733769"/>
            <a:ext cx="9731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93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36108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099" y="1708267"/>
            <a:ext cx="5540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64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6355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099" y="1974967"/>
            <a:ext cx="960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42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2712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099" y="2238519"/>
            <a:ext cx="579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12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099" y="2523969"/>
            <a:ext cx="13541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661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6553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3048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78099" y="2797010"/>
            <a:ext cx="14811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34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5276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8388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2699" y="3902607"/>
            <a:ext cx="6048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922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784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2699" y="4169307"/>
            <a:ext cx="9604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85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69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76400" y="2536669"/>
            <a:ext cx="14478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8451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0633" y="1993657"/>
            <a:ext cx="952567" cy="29566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40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89898" y="4746469"/>
            <a:ext cx="10612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51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2804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64599" y="1159267"/>
            <a:ext cx="4897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33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81999" y="1159267"/>
            <a:ext cx="4897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610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3858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6299" y="1695567"/>
            <a:ext cx="4897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22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1426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6298" y="1974967"/>
            <a:ext cx="9342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433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6299" y="2228967"/>
            <a:ext cx="553202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23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70898" y="2511269"/>
            <a:ext cx="131520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841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0640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8602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188583" y="2797010"/>
            <a:ext cx="158331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620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9361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2083" y="3898306"/>
            <a:ext cx="66891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373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79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1442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52083" y="4177706"/>
            <a:ext cx="91021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5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9267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0633" y="2260356"/>
            <a:ext cx="533467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99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9551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5190" y="2511269"/>
            <a:ext cx="1506010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89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29601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354689" y="4708369"/>
            <a:ext cx="10456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516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2093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091289" y="1159267"/>
            <a:ext cx="6265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591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286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634089" y="1159267"/>
            <a:ext cx="6265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917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2540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8389" y="1695567"/>
            <a:ext cx="6265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994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50116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8389" y="1987667"/>
            <a:ext cx="9567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76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444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48389" y="2228967"/>
            <a:ext cx="6011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073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35689" y="2498569"/>
            <a:ext cx="15028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483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2047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5447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81789" y="2805119"/>
            <a:ext cx="13758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60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89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75014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586589" y="3080421"/>
            <a:ext cx="6646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90633" y="2545737"/>
            <a:ext cx="1257367" cy="3050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576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90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96200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43815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700889" y="3365500"/>
            <a:ext cx="18965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>
            <a:extLst>
              <a:ext uri="{FF2B5EF4-FFF2-40B4-BE49-F238E27FC236}">
                <a16:creationId xmlns:a16="http://schemas.microsoft.com/office/drawing/2014/main" id="{11A32077-4BE0-455B-A563-C9ACF3A4D39B}"/>
              </a:ext>
            </a:extLst>
          </p:cNvPr>
          <p:cNvSpPr/>
          <p:nvPr/>
        </p:nvSpPr>
        <p:spPr>
          <a:xfrm>
            <a:off x="8215628" y="1122257"/>
            <a:ext cx="2083641" cy="559159"/>
          </a:xfrm>
          <a:prstGeom prst="arc">
            <a:avLst>
              <a:gd name="adj1" fmla="val 33180"/>
              <a:gd name="adj2" fmla="val 1083654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135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91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41147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0989" y="3911796"/>
            <a:ext cx="6011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140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92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8028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30989" y="4178496"/>
            <a:ext cx="994811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3663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93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7063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395043" y="2536669"/>
            <a:ext cx="74185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89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94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404443" y="4721069"/>
            <a:ext cx="109745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13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95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26790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3243" y="1708267"/>
            <a:ext cx="61165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868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96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46459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63242" y="1974967"/>
            <a:ext cx="100535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226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97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49073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0543" y="2225819"/>
            <a:ext cx="611658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885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98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/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/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1750542" y="2517919"/>
            <a:ext cx="147525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668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94B66F-882D-4DE8-97D8-84BE0DB70020}"/>
              </a:ext>
            </a:extLst>
          </p:cNvPr>
          <p:cNvSpPr txBox="1"/>
          <p:nvPr/>
        </p:nvSpPr>
        <p:spPr>
          <a:xfrm>
            <a:off x="7809895" y="6066970"/>
            <a:ext cx="418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海青工商資訊科選手訓練教材</a:t>
            </a:r>
          </a:p>
          <a:p>
            <a:pPr algn="r"/>
            <a:r>
              <a:rPr lang="zh-TW" alt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製作：漆慶福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7DFD-3F34-469B-9123-98EF700B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638" y="556339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3200" smtClean="0"/>
              <a:t>99</a:t>
            </a:fld>
            <a:endParaRPr lang="en-US" sz="3200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2BE8B9B-9AB7-49E9-9486-BC8DC9D8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40093"/>
              </p:ext>
            </p:extLst>
          </p:nvPr>
        </p:nvGraphicFramePr>
        <p:xfrm>
          <a:off x="5320869" y="487437"/>
          <a:ext cx="586376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3759527488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1535637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76907818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4202536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911041760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1881774842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4135196061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42157844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696726433"/>
                    </a:ext>
                  </a:extLst>
                </a:gridCol>
                <a:gridCol w="559606">
                  <a:extLst>
                    <a:ext uri="{9D8B030D-6E8A-4147-A177-3AD203B41FA5}">
                      <a16:colId xmlns:a16="http://schemas.microsoft.com/office/drawing/2014/main" val="2051235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08080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E9B2C6-FA5B-4AFF-AA12-A1A8BF9A0E41}"/>
              </a:ext>
            </a:extLst>
          </p:cNvPr>
          <p:cNvSpPr txBox="1"/>
          <p:nvPr/>
        </p:nvSpPr>
        <p:spPr>
          <a:xfrm>
            <a:off x="371499" y="27035"/>
            <a:ext cx="497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#define N 9</a:t>
            </a:r>
          </a:p>
          <a:p>
            <a:r>
              <a:rPr lang="en-US" altLang="zh-TW" dirty="0"/>
              <a:t>int g=N/2, </a:t>
            </a:r>
            <a:r>
              <a:rPr lang="en-US" altLang="zh-TW" dirty="0" err="1"/>
              <a:t>i,f,a,b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int x[]={6,13,9,7,8,4,11,4,2};</a:t>
            </a:r>
          </a:p>
          <a:p>
            <a:r>
              <a:rPr lang="en-US" altLang="zh-TW" dirty="0"/>
              <a:t>while(g&gt;0){</a:t>
            </a:r>
          </a:p>
          <a:p>
            <a:r>
              <a:rPr lang="en-US" altLang="zh-TW" dirty="0"/>
              <a:t>    	for(</a:t>
            </a:r>
            <a:r>
              <a:rPr lang="en-US" altLang="zh-TW" dirty="0" err="1"/>
              <a:t>i</a:t>
            </a:r>
            <a:r>
              <a:rPr lang="en-US" altLang="zh-TW" dirty="0"/>
              <a:t>=0; </a:t>
            </a:r>
            <a:r>
              <a:rPr lang="en-US" altLang="zh-TW" dirty="0" err="1"/>
              <a:t>i</a:t>
            </a:r>
            <a:r>
              <a:rPr lang="en-US" altLang="zh-TW" dirty="0"/>
              <a:t>&lt;g; </a:t>
            </a:r>
            <a:r>
              <a:rPr lang="en-US" altLang="zh-TW" dirty="0" err="1"/>
              <a:t>i</a:t>
            </a:r>
            <a:r>
              <a:rPr lang="en-US" altLang="zh-TW" dirty="0"/>
              <a:t>++){</a:t>
            </a:r>
          </a:p>
          <a:p>
            <a:r>
              <a:rPr lang="en-US" altLang="zh-TW" dirty="0"/>
              <a:t>		do{</a:t>
            </a:r>
          </a:p>
          <a:p>
            <a:r>
              <a:rPr lang="en-US" altLang="zh-TW" dirty="0"/>
              <a:t>			a=</a:t>
            </a:r>
            <a:r>
              <a:rPr lang="en-US" altLang="zh-TW" dirty="0" err="1"/>
              <a:t>i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f=0;</a:t>
            </a:r>
          </a:p>
          <a:p>
            <a:r>
              <a:rPr lang="en-US" altLang="zh-TW" dirty="0"/>
              <a:t>	    		while(b&lt;N){</a:t>
            </a:r>
          </a:p>
          <a:p>
            <a:r>
              <a:rPr lang="en-US" altLang="zh-TW" dirty="0"/>
              <a:t>    				if(x[a]&gt;x[b]){</a:t>
            </a:r>
          </a:p>
          <a:p>
            <a:r>
              <a:rPr lang="en-US" altLang="zh-TW" dirty="0"/>
              <a:t>    					f=1;</a:t>
            </a:r>
          </a:p>
          <a:p>
            <a:r>
              <a:rPr lang="en-US" altLang="zh-TW" dirty="0"/>
              <a:t>    					swap(x[a],x[b]);</a:t>
            </a:r>
          </a:p>
          <a:p>
            <a:r>
              <a:rPr lang="en-US" altLang="zh-TW" dirty="0"/>
              <a:t>				}</a:t>
            </a:r>
          </a:p>
          <a:p>
            <a:r>
              <a:rPr lang="en-US" altLang="zh-TW" dirty="0"/>
              <a:t>				a=b;</a:t>
            </a:r>
          </a:p>
          <a:p>
            <a:r>
              <a:rPr lang="en-US" altLang="zh-TW" dirty="0"/>
              <a:t>				b=</a:t>
            </a:r>
            <a:r>
              <a:rPr lang="en-US" altLang="zh-TW" dirty="0" err="1"/>
              <a:t>a+g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			}</a:t>
            </a:r>
          </a:p>
          <a:p>
            <a:r>
              <a:rPr lang="en-US" altLang="zh-TW" dirty="0"/>
              <a:t>		}while(f);</a:t>
            </a:r>
          </a:p>
          <a:p>
            <a:r>
              <a:rPr lang="en-US" altLang="zh-TW" dirty="0"/>
              <a:t>    	}</a:t>
            </a:r>
          </a:p>
          <a:p>
            <a:r>
              <a:rPr lang="en-US" altLang="zh-TW" dirty="0"/>
              <a:t>	g/=2;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return(0);</a:t>
            </a:r>
            <a:endParaRPr lang="zh-TW" altLang="en-US" dirty="0"/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B1D789AD-7658-4864-B928-D41A67BD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54502"/>
              </p:ext>
            </p:extLst>
          </p:nvPr>
        </p:nvGraphicFramePr>
        <p:xfrm>
          <a:off x="5320868" y="2289319"/>
          <a:ext cx="586376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681">
                  <a:extLst>
                    <a:ext uri="{9D8B030D-6E8A-4147-A177-3AD203B41FA5}">
                      <a16:colId xmlns:a16="http://schemas.microsoft.com/office/drawing/2014/main" val="333422398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935211752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1009791307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968149424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722752709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2752360731"/>
                    </a:ext>
                  </a:extLst>
                </a:gridCol>
                <a:gridCol w="837681">
                  <a:extLst>
                    <a:ext uri="{9D8B030D-6E8A-4147-A177-3AD203B41FA5}">
                      <a16:colId xmlns:a16="http://schemas.microsoft.com/office/drawing/2014/main" val="349066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x[a]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x[b]</a:t>
                      </a:r>
                      <a:endParaRPr lang="zh-TW" altLang="en-US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13538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E2D372-1B36-421D-833B-8583E0B2C2A8}"/>
              </a:ext>
            </a:extLst>
          </p:cNvPr>
          <p:cNvSpPr txBox="1"/>
          <p:nvPr/>
        </p:nvSpPr>
        <p:spPr>
          <a:xfrm>
            <a:off x="5373519" y="34290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  <a:r>
              <a:rPr lang="zh-TW" altLang="en-US" sz="2000" dirty="0">
                <a:solidFill>
                  <a:srgbClr val="FFFF00"/>
                </a:solidFill>
              </a:rPr>
              <a:t>：間格數量</a:t>
            </a:r>
            <a:endParaRPr lang="en-US" altLang="zh-TW" sz="2000" dirty="0">
              <a:solidFill>
                <a:srgbClr val="FFFF00"/>
              </a:solidFill>
            </a:endParaRPr>
          </a:p>
          <a:p>
            <a:r>
              <a:rPr lang="en-US" altLang="zh-TW" sz="2000" dirty="0">
                <a:solidFill>
                  <a:srgbClr val="FFFF00"/>
                </a:solidFill>
              </a:rPr>
              <a:t>f</a:t>
            </a:r>
            <a:r>
              <a:rPr lang="zh-TW" altLang="en-US" sz="2000" dirty="0">
                <a:solidFill>
                  <a:srgbClr val="FFFF00"/>
                </a:solidFill>
              </a:rPr>
              <a:t>：交換旗標</a:t>
            </a:r>
            <a:endParaRPr lang="en-US" altLang="zh-TW" sz="2000" dirty="0">
              <a:solidFill>
                <a:srgbClr val="FFFF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94D4F-3119-4F6C-9C6C-DC0720362AF2}"/>
              </a:ext>
            </a:extLst>
          </p:cNvPr>
          <p:cNvSpPr/>
          <p:nvPr/>
        </p:nvSpPr>
        <p:spPr>
          <a:xfrm>
            <a:off x="2224670" y="2797010"/>
            <a:ext cx="1475257" cy="3231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33246C9-9823-4DFE-B81E-A7799FE95327}"/>
              </a:ext>
            </a:extLst>
          </p:cNvPr>
          <p:cNvCxnSpPr>
            <a:cxnSpLocks/>
          </p:cNvCxnSpPr>
          <p:nvPr/>
        </p:nvCxnSpPr>
        <p:spPr>
          <a:xfrm>
            <a:off x="6184900" y="1600200"/>
            <a:ext cx="216662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7A85FE-C21C-47DA-9575-36DED1B64E09}"/>
              </a:ext>
            </a:extLst>
          </p:cNvPr>
          <p:cNvSpPr txBox="1"/>
          <p:nvPr/>
        </p:nvSpPr>
        <p:spPr>
          <a:xfrm>
            <a:off x="5834618" y="1346257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AE54BD-33E3-4D6C-BB50-4310E1FD0779}"/>
              </a:ext>
            </a:extLst>
          </p:cNvPr>
          <p:cNvCxnSpPr>
            <a:cxnSpLocks/>
          </p:cNvCxnSpPr>
          <p:nvPr/>
        </p:nvCxnSpPr>
        <p:spPr>
          <a:xfrm>
            <a:off x="8462439" y="1607820"/>
            <a:ext cx="20836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753197C-F192-4D75-B78D-4645EBB07B51}"/>
              </a:ext>
            </a:extLst>
          </p:cNvPr>
          <p:cNvCxnSpPr>
            <a:cxnSpLocks/>
          </p:cNvCxnSpPr>
          <p:nvPr/>
        </p:nvCxnSpPr>
        <p:spPr>
          <a:xfrm>
            <a:off x="10690019" y="1607820"/>
            <a:ext cx="42756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90973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378</TotalTime>
  <Words>66939</Words>
  <Application>Microsoft Office PowerPoint</Application>
  <PresentationFormat>寬螢幕</PresentationFormat>
  <Paragraphs>17590</Paragraphs>
  <Slides>286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286</vt:i4>
      </vt:variant>
    </vt:vector>
  </HeadingPairs>
  <TitlesOfParts>
    <vt:vector size="293" baseType="lpstr">
      <vt:lpstr>標楷體</vt:lpstr>
      <vt:lpstr>Arial</vt:lpstr>
      <vt:lpstr>Calibri</vt:lpstr>
      <vt:lpstr>Cambria Math</vt:lpstr>
      <vt:lpstr>Century Gothic</vt:lpstr>
      <vt:lpstr>Rockwell</vt:lpstr>
      <vt:lpstr>圖庫</vt:lpstr>
      <vt:lpstr>薛爾排序 (Shell Sort)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薛爾排序 (Shell Sort)</dc:title>
  <dc:creator>user</dc:creator>
  <cp:lastModifiedBy>user</cp:lastModifiedBy>
  <cp:revision>39</cp:revision>
  <dcterms:created xsi:type="dcterms:W3CDTF">2022-08-10T05:23:12Z</dcterms:created>
  <dcterms:modified xsi:type="dcterms:W3CDTF">2022-08-10T12:34:55Z</dcterms:modified>
</cp:coreProperties>
</file>