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13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05198-558A-4826-83F0-B409914D551F}" type="datetimeFigureOut">
              <a:rPr lang="zh-TW" altLang="en-US" smtClean="0"/>
              <a:t>2019/8/23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84D218-AC2B-4E7D-BAEA-A2BD57E5A8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2240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D75A-3DF5-436D-9DD4-B81B3AC4E5C8}" type="datetime1">
              <a:rPr lang="zh-TW" altLang="en-US" smtClean="0"/>
              <a:t>2019/8/23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E0F7-AA13-4701-966E-9FF53D5C7359}" type="datetime1">
              <a:rPr lang="zh-TW" altLang="en-US" smtClean="0"/>
              <a:t>2019/8/23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1AC7A-247E-431D-B951-7FDFB37E0443}" type="datetime1">
              <a:rPr lang="zh-TW" altLang="en-US" smtClean="0"/>
              <a:t>2019/8/23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8AE0C-22C1-47C2-B0EC-69FD102B8E9F}" type="datetime1">
              <a:rPr lang="zh-TW" altLang="en-US" smtClean="0"/>
              <a:t>2019/8/23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7BE1-F6DA-4199-8274-5679B733464B}" type="datetime1">
              <a:rPr lang="zh-TW" altLang="en-US" smtClean="0"/>
              <a:t>2019/8/23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5A4F9-5FEF-4467-B2D8-EBCA2BD6CCD1}" type="datetime1">
              <a:rPr lang="zh-TW" altLang="en-US" smtClean="0"/>
              <a:t>2019/8/23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38F62-F069-46FD-9EE4-6BA3C418F0B2}" type="datetime1">
              <a:rPr lang="zh-TW" altLang="en-US" smtClean="0"/>
              <a:t>2019/8/23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6F71-C955-49B0-BD9C-F80E9CAB123F}" type="datetime1">
              <a:rPr lang="zh-TW" altLang="en-US" smtClean="0"/>
              <a:t>2019/8/23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5D851-0F86-4A62-978A-6983BAA26F80}" type="datetime1">
              <a:rPr lang="zh-TW" altLang="en-US" smtClean="0"/>
              <a:t>2019/8/23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C992-3158-4532-946D-9CD76C146EE3}" type="datetime1">
              <a:rPr lang="zh-TW" altLang="en-US" smtClean="0"/>
              <a:t>2019/8/23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矩形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3B257DE-3886-42EF-B721-C97093C4B49C}" type="datetime1">
              <a:rPr lang="zh-TW" altLang="en-US" smtClean="0"/>
              <a:t>2019/8/23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61AD0BB-613B-4AF2-BE91-05448235A7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矩形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B3A8742-CD10-4183-93F2-9F4D340FB36D}" type="datetime1">
              <a:rPr lang="zh-TW" altLang="en-US" smtClean="0"/>
              <a:t>2019/8/23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61AD0BB-613B-4AF2-BE91-05448235A7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Relationship Id="rId6" Type="http://schemas.openxmlformats.org/officeDocument/2006/relationships/slide" Target="slide90.xml"/><Relationship Id="rId5" Type="http://schemas.openxmlformats.org/officeDocument/2006/relationships/slide" Target="slide64.xml"/><Relationship Id="rId4" Type="http://schemas.openxmlformats.org/officeDocument/2006/relationships/slide" Target="slide4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395536" y="1828800"/>
            <a:ext cx="8496944" cy="3400400"/>
          </a:xfrm>
        </p:spPr>
        <p:txBody>
          <a:bodyPr>
            <a:noAutofit/>
          </a:bodyPr>
          <a:lstStyle/>
          <a:p>
            <a:pPr marL="342900" indent="-342900">
              <a:buFont typeface="Wingdings" pitchFamily="2" charset="2"/>
              <a:buChar char="u"/>
            </a:pPr>
            <a:r>
              <a:rPr lang="zh-TW" altLang="en-US" sz="2800" dirty="0">
                <a:hlinkClick r:id="rId2" action="ppaction://hlinksldjump"/>
              </a:rPr>
              <a:t>認識</a:t>
            </a:r>
            <a:r>
              <a:rPr lang="zh-TW" altLang="en-US" sz="2800" dirty="0" smtClean="0">
                <a:hlinkClick r:id="rId2" action="ppaction://hlinksldjump"/>
              </a:rPr>
              <a:t>動態 </a:t>
            </a:r>
            <a:r>
              <a:rPr lang="en-US" altLang="zh-TW" sz="2800" dirty="0" smtClean="0">
                <a:hlinkClick r:id="rId2" action="ppaction://hlinksldjump"/>
              </a:rPr>
              <a:t>Queue </a:t>
            </a:r>
            <a:r>
              <a:rPr lang="zh-TW" altLang="en-US" sz="2800" dirty="0" smtClean="0">
                <a:hlinkClick r:id="rId2" action="ppaction://hlinksldjump"/>
              </a:rPr>
              <a:t>物件</a:t>
            </a:r>
            <a:endParaRPr lang="zh-TW" altLang="en-US" sz="2800" dirty="0"/>
          </a:p>
          <a:p>
            <a:pPr marL="342900" indent="-342900">
              <a:buFont typeface="Wingdings" pitchFamily="2" charset="2"/>
              <a:buChar char="u"/>
            </a:pPr>
            <a:r>
              <a:rPr lang="en-US" altLang="zh-TW" sz="2800" dirty="0" smtClean="0">
                <a:hlinkClick r:id="rId3" action="ppaction://hlinksldjump"/>
              </a:rPr>
              <a:t>Queue </a:t>
            </a:r>
            <a:r>
              <a:rPr lang="zh-TW" altLang="en-US" sz="2800" dirty="0" smtClean="0">
                <a:hlinkClick r:id="rId3" action="ppaction://hlinksldjump"/>
              </a:rPr>
              <a:t>基本</a:t>
            </a:r>
            <a:r>
              <a:rPr lang="zh-TW" altLang="en-US" sz="2800" dirty="0">
                <a:hlinkClick r:id="rId3" action="ppaction://hlinksldjump"/>
              </a:rPr>
              <a:t>操作 </a:t>
            </a:r>
            <a:r>
              <a:rPr lang="en-US" altLang="zh-TW" sz="2800" dirty="0" smtClean="0">
                <a:hlinkClick r:id="rId3" action="ppaction://hlinksldjump"/>
              </a:rPr>
              <a:t>put</a:t>
            </a:r>
            <a:r>
              <a:rPr lang="zh-TW" altLang="en-US" sz="2800" dirty="0" smtClean="0">
                <a:hlinkClick r:id="rId3" action="ppaction://hlinksldjump"/>
              </a:rPr>
              <a:t> 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或是 </a:t>
            </a:r>
            <a:r>
              <a:rPr lang="en-US" altLang="zh-TW" sz="2800" dirty="0" err="1" smtClean="0"/>
              <a:t>enqueue</a:t>
            </a:r>
            <a:r>
              <a:rPr lang="en-US" altLang="zh-TW" sz="2800" dirty="0" smtClean="0"/>
              <a:t> </a:t>
            </a:r>
            <a:r>
              <a:rPr lang="zh-TW" altLang="en-US" sz="2800" dirty="0" smtClean="0"/>
              <a:t>或 </a:t>
            </a:r>
            <a:r>
              <a:rPr lang="en-US" altLang="zh-TW" sz="2800" dirty="0" smtClean="0"/>
              <a:t>push </a:t>
            </a:r>
            <a:r>
              <a:rPr lang="zh-TW" altLang="en-US" sz="2800" dirty="0" smtClean="0"/>
              <a:t>或 </a:t>
            </a:r>
            <a:r>
              <a:rPr lang="en-US" altLang="zh-TW" sz="2800" dirty="0" smtClean="0"/>
              <a:t>add)</a:t>
            </a:r>
            <a:endParaRPr lang="en-US" altLang="zh-TW" sz="2800" dirty="0"/>
          </a:p>
          <a:p>
            <a:pPr marL="342900" indent="-342900">
              <a:buFont typeface="Wingdings" pitchFamily="2" charset="2"/>
              <a:buChar char="u"/>
            </a:pPr>
            <a:r>
              <a:rPr lang="en-US" altLang="zh-TW" sz="2800" dirty="0" smtClean="0">
                <a:hlinkClick r:id="rId4" action="ppaction://hlinksldjump"/>
              </a:rPr>
              <a:t>Queue </a:t>
            </a:r>
            <a:r>
              <a:rPr lang="zh-TW" altLang="en-US" sz="2800" dirty="0" smtClean="0">
                <a:hlinkClick r:id="rId4" action="ppaction://hlinksldjump"/>
              </a:rPr>
              <a:t>基本</a:t>
            </a:r>
            <a:r>
              <a:rPr lang="zh-TW" altLang="en-US" sz="2800" dirty="0">
                <a:hlinkClick r:id="rId4" action="ppaction://hlinksldjump"/>
              </a:rPr>
              <a:t>操作 </a:t>
            </a:r>
            <a:r>
              <a:rPr lang="en-US" altLang="zh-TW" sz="2800" dirty="0" smtClean="0">
                <a:hlinkClick r:id="rId4" action="ppaction://hlinksldjump"/>
              </a:rPr>
              <a:t>get</a:t>
            </a:r>
            <a:r>
              <a:rPr lang="en-US" altLang="zh-TW" sz="2800" dirty="0" smtClean="0"/>
              <a:t> (</a:t>
            </a:r>
            <a:r>
              <a:rPr lang="zh-TW" altLang="en-US" sz="2800" dirty="0"/>
              <a:t>或是 </a:t>
            </a:r>
            <a:r>
              <a:rPr lang="en-US" altLang="zh-TW" sz="2800" dirty="0" err="1" smtClean="0"/>
              <a:t>dequeue</a:t>
            </a:r>
            <a:r>
              <a:rPr lang="en-US" altLang="zh-TW" sz="2800" dirty="0" smtClean="0"/>
              <a:t> </a:t>
            </a:r>
            <a:r>
              <a:rPr lang="zh-TW" altLang="en-US" sz="2800" dirty="0" smtClean="0"/>
              <a:t>或 </a:t>
            </a:r>
            <a:r>
              <a:rPr lang="en-US" altLang="zh-TW" sz="2800" dirty="0" smtClean="0"/>
              <a:t>pop </a:t>
            </a:r>
            <a:r>
              <a:rPr lang="zh-TW" altLang="en-US" sz="2800" dirty="0" smtClean="0"/>
              <a:t>或 </a:t>
            </a:r>
            <a:r>
              <a:rPr lang="en-US" altLang="zh-TW" sz="2800" dirty="0" smtClean="0"/>
              <a:t>delete)</a:t>
            </a:r>
            <a:endParaRPr lang="en-US" altLang="zh-TW" sz="2800" dirty="0"/>
          </a:p>
          <a:p>
            <a:pPr marL="342900" indent="-342900">
              <a:buFont typeface="Wingdings" pitchFamily="2" charset="2"/>
              <a:buChar char="u"/>
            </a:pPr>
            <a:r>
              <a:rPr lang="en-US" altLang="zh-TW" sz="2800" dirty="0" smtClean="0">
                <a:hlinkClick r:id="rId5" action="ppaction://hlinksldjump"/>
              </a:rPr>
              <a:t>Queue </a:t>
            </a:r>
            <a:r>
              <a:rPr lang="zh-TW" altLang="en-US" sz="2800" dirty="0" smtClean="0">
                <a:hlinkClick r:id="rId5" action="ppaction://hlinksldjump"/>
              </a:rPr>
              <a:t>搜尋</a:t>
            </a:r>
            <a:endParaRPr lang="en-US" altLang="zh-TW" sz="2800" dirty="0" smtClean="0"/>
          </a:p>
          <a:p>
            <a:pPr marL="342900" indent="-342900">
              <a:buFont typeface="Wingdings" pitchFamily="2" charset="2"/>
              <a:buChar char="u"/>
            </a:pPr>
            <a:r>
              <a:rPr lang="zh-TW" altLang="en-US" sz="2800" dirty="0">
                <a:hlinkClick r:id="rId6" action="ppaction://hlinksldjump"/>
              </a:rPr>
              <a:t>輸出 </a:t>
            </a:r>
            <a:r>
              <a:rPr lang="en-US" altLang="zh-TW" sz="2800" dirty="0">
                <a:hlinkClick r:id="rId6" action="ppaction://hlinksldjump"/>
              </a:rPr>
              <a:t>Queue </a:t>
            </a:r>
            <a:r>
              <a:rPr lang="zh-TW" altLang="en-US" sz="2800" dirty="0">
                <a:hlinkClick r:id="rId6" action="ppaction://hlinksldjump"/>
              </a:rPr>
              <a:t>內容</a:t>
            </a:r>
            <a:endParaRPr lang="zh-TW" altLang="en-US" sz="28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1</a:t>
            </a:fld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4067944" y="980728"/>
            <a:ext cx="133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Queue </a:t>
            </a:r>
            <a:r>
              <a:rPr lang="zh-TW" altLang="en-US" dirty="0" smtClean="0"/>
              <a:t>範例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5215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字版面配置區 6"/>
          <p:cNvSpPr txBox="1">
            <a:spLocks/>
          </p:cNvSpPr>
          <p:nvPr/>
        </p:nvSpPr>
        <p:spPr>
          <a:xfrm>
            <a:off x="251520" y="2199441"/>
            <a:ext cx="5040560" cy="432048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/>
              <a:t>Queue() : front(NULL), back(NULL), number(0) {};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395536" y="2852936"/>
            <a:ext cx="2520280" cy="3888432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/>
              <a:t>Queue x;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main</a:t>
            </a:r>
            <a:r>
              <a:rPr lang="en-US" altLang="zh-TW" sz="1800" dirty="0" smtClean="0"/>
              <a:t>() </a:t>
            </a:r>
            <a:r>
              <a:rPr lang="en-US" altLang="zh-TW" sz="1800" dirty="0"/>
              <a:t>{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(5);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(9);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(4);</a:t>
            </a:r>
          </a:p>
          <a:p>
            <a:pPr defTabSz="360000"/>
            <a:r>
              <a:rPr lang="en-US" altLang="zh-TW" sz="1800" dirty="0"/>
              <a:t>	d=</a:t>
            </a:r>
            <a:r>
              <a:rPr lang="en-US" altLang="zh-TW" sz="1800" dirty="0" err="1"/>
              <a:t>x.get</a:t>
            </a:r>
            <a:r>
              <a:rPr lang="en-US" altLang="zh-TW" sz="1800" dirty="0"/>
              <a:t>();</a:t>
            </a:r>
          </a:p>
          <a:p>
            <a:pPr defTabSz="360000"/>
            <a:r>
              <a:rPr lang="en-US" altLang="zh-TW" sz="1800" dirty="0" smtClean="0"/>
              <a:t>	</a:t>
            </a:r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(6);</a:t>
            </a:r>
          </a:p>
          <a:p>
            <a:pPr defTabSz="360000"/>
            <a:r>
              <a:rPr lang="en-US" altLang="zh-TW" sz="1800" dirty="0"/>
              <a:t>	d=</a:t>
            </a:r>
            <a:r>
              <a:rPr lang="en-US" altLang="zh-TW" sz="1800" dirty="0" err="1"/>
              <a:t>x.get</a:t>
            </a:r>
            <a:r>
              <a:rPr lang="en-US" altLang="zh-TW" sz="1800" dirty="0"/>
              <a:t>();</a:t>
            </a:r>
            <a:br>
              <a:rPr lang="en-US" altLang="zh-TW" sz="1800" dirty="0"/>
            </a:br>
            <a:r>
              <a:rPr lang="en-US" altLang="zh-TW" sz="1800" dirty="0"/>
              <a:t>	</a:t>
            </a:r>
            <a:r>
              <a:rPr lang="en-US" altLang="zh-TW" sz="1800" dirty="0" err="1"/>
              <a:t>x.print</a:t>
            </a:r>
            <a:r>
              <a:rPr lang="en-US" altLang="zh-TW" sz="1800" dirty="0"/>
              <a:t>();</a:t>
            </a:r>
          </a:p>
          <a:p>
            <a:pPr defTabSz="360000"/>
            <a:r>
              <a:rPr lang="en-US" altLang="zh-TW" sz="1800" dirty="0"/>
              <a:t>	return 0;</a:t>
            </a:r>
          </a:p>
          <a:p>
            <a:pPr defTabSz="360000"/>
            <a:r>
              <a:rPr lang="en-US" altLang="zh-TW" sz="1800" dirty="0"/>
              <a:t>}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10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635896" y="1043444"/>
            <a:ext cx="2294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dirty="0" smtClean="0"/>
              <a:t>認識動態 </a:t>
            </a:r>
            <a:r>
              <a:rPr lang="en-US" altLang="zh-TW" dirty="0" smtClean="0"/>
              <a:t>Queue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" name="圓角矩形 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10" name="圓角矩形 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5724128" y="1556792"/>
            <a:ext cx="3024336" cy="4680520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853500" y="3693549"/>
            <a:ext cx="622156" cy="28803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4786931" y="1579251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grpSp>
        <p:nvGrpSpPr>
          <p:cNvPr id="24" name="群組 23"/>
          <p:cNvGrpSpPr/>
          <p:nvPr/>
        </p:nvGrpSpPr>
        <p:grpSpPr>
          <a:xfrm>
            <a:off x="5796136" y="1830109"/>
            <a:ext cx="785745" cy="585356"/>
            <a:chOff x="6012160" y="1830109"/>
            <a:chExt cx="785745" cy="585356"/>
          </a:xfrm>
        </p:grpSpPr>
        <p:sp>
          <p:nvSpPr>
            <p:cNvPr id="13" name="文字方塊 12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15" name="直線單箭頭接點 14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群組 22"/>
          <p:cNvGrpSpPr/>
          <p:nvPr/>
        </p:nvGrpSpPr>
        <p:grpSpPr>
          <a:xfrm>
            <a:off x="6401861" y="2432328"/>
            <a:ext cx="360040" cy="288032"/>
            <a:chOff x="6084168" y="2708920"/>
            <a:chExt cx="360040" cy="288032"/>
          </a:xfrm>
        </p:grpSpPr>
        <p:cxnSp>
          <p:nvCxnSpPr>
            <p:cNvPr id="17" name="直線接點 16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群組 21"/>
          <p:cNvGrpSpPr/>
          <p:nvPr/>
        </p:nvGrpSpPr>
        <p:grpSpPr>
          <a:xfrm>
            <a:off x="5796136" y="3006234"/>
            <a:ext cx="785745" cy="585356"/>
            <a:chOff x="6012160" y="1830109"/>
            <a:chExt cx="785745" cy="585356"/>
          </a:xfrm>
        </p:grpSpPr>
        <p:sp>
          <p:nvSpPr>
            <p:cNvPr id="25" name="文字方塊 24"/>
            <p:cNvSpPr txBox="1"/>
            <p:nvPr/>
          </p:nvSpPr>
          <p:spPr>
            <a:xfrm>
              <a:off x="6012160" y="1830109"/>
              <a:ext cx="6351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back</a:t>
              </a:r>
              <a:endParaRPr lang="zh-TW" altLang="en-US" dirty="0"/>
            </a:p>
          </p:txBody>
        </p:sp>
        <p:cxnSp>
          <p:nvCxnSpPr>
            <p:cNvPr id="26" name="直線單箭頭接點 25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群組 26"/>
          <p:cNvGrpSpPr/>
          <p:nvPr/>
        </p:nvGrpSpPr>
        <p:grpSpPr>
          <a:xfrm>
            <a:off x="6401861" y="3586944"/>
            <a:ext cx="360040" cy="288032"/>
            <a:chOff x="6084168" y="2708920"/>
            <a:chExt cx="360040" cy="288032"/>
          </a:xfrm>
        </p:grpSpPr>
        <p:cxnSp>
          <p:nvCxnSpPr>
            <p:cNvPr id="28" name="直線接點 27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文字方塊 5"/>
          <p:cNvSpPr txBox="1"/>
          <p:nvPr/>
        </p:nvSpPr>
        <p:spPr>
          <a:xfrm>
            <a:off x="7577951" y="1556792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number=0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251520" y="1844824"/>
            <a:ext cx="4062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建構</a:t>
            </a:r>
            <a:r>
              <a:rPr lang="zh-TW" altLang="en-US" dirty="0" smtClean="0"/>
              <a:t>函數 </a:t>
            </a:r>
            <a:r>
              <a:rPr lang="en-US" altLang="zh-TW" dirty="0" smtClean="0"/>
              <a:t>(</a:t>
            </a:r>
            <a:r>
              <a:rPr lang="zh-TW" altLang="en-US" dirty="0" smtClean="0"/>
              <a:t>宣告時物件時會執行本函數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4159802" y="278842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3607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字版面配置區 6"/>
          <p:cNvSpPr txBox="1">
            <a:spLocks/>
          </p:cNvSpPr>
          <p:nvPr/>
        </p:nvSpPr>
        <p:spPr>
          <a:xfrm>
            <a:off x="251520" y="2199441"/>
            <a:ext cx="5040560" cy="432048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/>
              <a:t>Queue() : front(NULL), back(NULL), number(0) {};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395536" y="2852936"/>
            <a:ext cx="2520280" cy="3888432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/>
              <a:t>Queue x;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main</a:t>
            </a:r>
            <a:r>
              <a:rPr lang="en-US" altLang="zh-TW" sz="1800" dirty="0" smtClean="0"/>
              <a:t>() </a:t>
            </a:r>
            <a:r>
              <a:rPr lang="en-US" altLang="zh-TW" sz="1800" dirty="0"/>
              <a:t>{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(5);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(9);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(4);</a:t>
            </a:r>
          </a:p>
          <a:p>
            <a:pPr defTabSz="360000"/>
            <a:r>
              <a:rPr lang="en-US" altLang="zh-TW" sz="1800" dirty="0"/>
              <a:t>	d=</a:t>
            </a:r>
            <a:r>
              <a:rPr lang="en-US" altLang="zh-TW" sz="1800" dirty="0" err="1"/>
              <a:t>x.get</a:t>
            </a:r>
            <a:r>
              <a:rPr lang="en-US" altLang="zh-TW" sz="1800" dirty="0"/>
              <a:t>();</a:t>
            </a:r>
          </a:p>
          <a:p>
            <a:pPr defTabSz="360000"/>
            <a:r>
              <a:rPr lang="en-US" altLang="zh-TW" sz="1800" dirty="0" smtClean="0"/>
              <a:t>	</a:t>
            </a:r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(6);</a:t>
            </a:r>
          </a:p>
          <a:p>
            <a:pPr defTabSz="360000"/>
            <a:r>
              <a:rPr lang="en-US" altLang="zh-TW" sz="1800" dirty="0"/>
              <a:t>	d=</a:t>
            </a:r>
            <a:r>
              <a:rPr lang="en-US" altLang="zh-TW" sz="1800" dirty="0" err="1"/>
              <a:t>x.get</a:t>
            </a:r>
            <a:r>
              <a:rPr lang="en-US" altLang="zh-TW" sz="1800" dirty="0"/>
              <a:t>();</a:t>
            </a:r>
            <a:br>
              <a:rPr lang="en-US" altLang="zh-TW" sz="1800" dirty="0"/>
            </a:br>
            <a:r>
              <a:rPr lang="en-US" altLang="zh-TW" sz="1800" dirty="0"/>
              <a:t>	</a:t>
            </a:r>
            <a:r>
              <a:rPr lang="en-US" altLang="zh-TW" sz="1800" dirty="0" err="1"/>
              <a:t>x.print</a:t>
            </a:r>
            <a:r>
              <a:rPr lang="en-US" altLang="zh-TW" sz="1800" dirty="0"/>
              <a:t>();</a:t>
            </a:r>
          </a:p>
          <a:p>
            <a:pPr defTabSz="360000"/>
            <a:r>
              <a:rPr lang="en-US" altLang="zh-TW" sz="1800" dirty="0"/>
              <a:t>	return 0;</a:t>
            </a:r>
          </a:p>
          <a:p>
            <a:pPr defTabSz="360000"/>
            <a:r>
              <a:rPr lang="en-US" altLang="zh-TW" sz="1800" dirty="0"/>
              <a:t>}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11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635896" y="1043444"/>
            <a:ext cx="2294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dirty="0" smtClean="0"/>
              <a:t>認識動態 </a:t>
            </a:r>
            <a:r>
              <a:rPr lang="en-US" altLang="zh-TW" dirty="0" smtClean="0"/>
              <a:t>Queue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" name="圓角矩形 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10" name="圓角矩形 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5724128" y="1556792"/>
            <a:ext cx="3024336" cy="4680520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853500" y="3948296"/>
            <a:ext cx="910188" cy="28803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4786931" y="1579251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grpSp>
        <p:nvGrpSpPr>
          <p:cNvPr id="24" name="群組 23"/>
          <p:cNvGrpSpPr/>
          <p:nvPr/>
        </p:nvGrpSpPr>
        <p:grpSpPr>
          <a:xfrm>
            <a:off x="5796136" y="1830109"/>
            <a:ext cx="1179723" cy="727063"/>
            <a:chOff x="6012160" y="1830109"/>
            <a:chExt cx="1179723" cy="727063"/>
          </a:xfrm>
        </p:grpSpPr>
        <p:sp>
          <p:nvSpPr>
            <p:cNvPr id="13" name="文字方塊 12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15" name="直線單箭頭接點 14"/>
            <p:cNvCxnSpPr>
              <a:endCxn id="16" idx="1"/>
            </p:cNvCxnSpPr>
            <p:nvPr/>
          </p:nvCxnSpPr>
          <p:spPr>
            <a:xfrm>
              <a:off x="6594567" y="2127433"/>
              <a:ext cx="597316" cy="429739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群組 21"/>
          <p:cNvGrpSpPr/>
          <p:nvPr/>
        </p:nvGrpSpPr>
        <p:grpSpPr>
          <a:xfrm>
            <a:off x="5796136" y="2964510"/>
            <a:ext cx="1179723" cy="411056"/>
            <a:chOff x="6012160" y="1788385"/>
            <a:chExt cx="1179723" cy="411056"/>
          </a:xfrm>
        </p:grpSpPr>
        <p:sp>
          <p:nvSpPr>
            <p:cNvPr id="25" name="文字方塊 24"/>
            <p:cNvSpPr txBox="1"/>
            <p:nvPr/>
          </p:nvSpPr>
          <p:spPr>
            <a:xfrm>
              <a:off x="6012160" y="1830109"/>
              <a:ext cx="6351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back</a:t>
              </a:r>
              <a:endParaRPr lang="zh-TW" altLang="en-US" dirty="0"/>
            </a:p>
          </p:txBody>
        </p:sp>
        <p:cxnSp>
          <p:nvCxnSpPr>
            <p:cNvPr id="26" name="直線單箭頭接點 25"/>
            <p:cNvCxnSpPr>
              <a:stCxn id="25" idx="3"/>
              <a:endCxn id="16" idx="3"/>
            </p:cNvCxnSpPr>
            <p:nvPr/>
          </p:nvCxnSpPr>
          <p:spPr>
            <a:xfrm flipV="1">
              <a:off x="6647270" y="1788385"/>
              <a:ext cx="544613" cy="22639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文字方塊 5"/>
          <p:cNvSpPr txBox="1"/>
          <p:nvPr/>
        </p:nvSpPr>
        <p:spPr>
          <a:xfrm>
            <a:off x="7577951" y="1556792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number=1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251520" y="1844824"/>
            <a:ext cx="4062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建構</a:t>
            </a:r>
            <a:r>
              <a:rPr lang="zh-TW" altLang="en-US" dirty="0" smtClean="0"/>
              <a:t>函數 </a:t>
            </a:r>
            <a:r>
              <a:rPr lang="en-US" altLang="zh-TW" dirty="0" smtClean="0"/>
              <a:t>(</a:t>
            </a:r>
            <a:r>
              <a:rPr lang="zh-TW" altLang="en-US" dirty="0" smtClean="0"/>
              <a:t>宣告時物件時會執行本函數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4159802" y="278842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</a:t>
            </a:r>
            <a:endParaRPr lang="zh-TW" altLang="en-US" dirty="0"/>
          </a:p>
        </p:txBody>
      </p:sp>
      <p:grpSp>
        <p:nvGrpSpPr>
          <p:cNvPr id="46" name="群組 45"/>
          <p:cNvGrpSpPr/>
          <p:nvPr/>
        </p:nvGrpSpPr>
        <p:grpSpPr>
          <a:xfrm>
            <a:off x="6891496" y="2471718"/>
            <a:ext cx="714423" cy="1191880"/>
            <a:chOff x="6891496" y="2471718"/>
            <a:chExt cx="714423" cy="1191880"/>
          </a:xfrm>
        </p:grpSpPr>
        <p:grpSp>
          <p:nvGrpSpPr>
            <p:cNvPr id="19" name="群組 18"/>
            <p:cNvGrpSpPr/>
            <p:nvPr/>
          </p:nvGrpSpPr>
          <p:grpSpPr>
            <a:xfrm>
              <a:off x="6891496" y="2471718"/>
              <a:ext cx="576064" cy="584775"/>
              <a:chOff x="7092280" y="2851845"/>
              <a:chExt cx="576064" cy="584775"/>
            </a:xfrm>
          </p:grpSpPr>
          <p:sp>
            <p:nvSpPr>
              <p:cNvPr id="16" name="橢圓 15"/>
              <p:cNvSpPr/>
              <p:nvPr/>
            </p:nvSpPr>
            <p:spPr>
              <a:xfrm>
                <a:off x="7092280" y="285293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33" name="文字方塊 32"/>
              <p:cNvSpPr txBox="1"/>
              <p:nvPr/>
            </p:nvSpPr>
            <p:spPr>
              <a:xfrm>
                <a:off x="7179528" y="2851845"/>
                <a:ext cx="42992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b="1" dirty="0" smtClean="0">
                    <a:solidFill>
                      <a:srgbClr val="0000FF"/>
                    </a:solidFill>
                    <a:latin typeface="微軟正黑體" pitchFamily="34" charset="-120"/>
                    <a:ea typeface="微軟正黑體" pitchFamily="34" charset="-120"/>
                  </a:rPr>
                  <a:t>5</a:t>
                </a:r>
                <a:endParaRPr lang="zh-TW" altLang="en-US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endParaRPr>
              </a:p>
            </p:txBody>
          </p:sp>
        </p:grpSp>
        <p:grpSp>
          <p:nvGrpSpPr>
            <p:cNvPr id="40" name="群組 39"/>
            <p:cNvGrpSpPr/>
            <p:nvPr/>
          </p:nvGrpSpPr>
          <p:grpSpPr>
            <a:xfrm>
              <a:off x="7245879" y="3375566"/>
              <a:ext cx="360040" cy="288032"/>
              <a:chOff x="6084168" y="2708920"/>
              <a:chExt cx="360040" cy="288032"/>
            </a:xfrm>
          </p:grpSpPr>
          <p:cxnSp>
            <p:nvCxnSpPr>
              <p:cNvPr id="41" name="直線接點 40"/>
              <p:cNvCxnSpPr/>
              <p:nvPr/>
            </p:nvCxnSpPr>
            <p:spPr>
              <a:xfrm>
                <a:off x="6084168" y="2852936"/>
                <a:ext cx="36004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線接點 41"/>
              <p:cNvCxnSpPr/>
              <p:nvPr/>
            </p:nvCxnSpPr>
            <p:spPr>
              <a:xfrm>
                <a:off x="6129188" y="2924944"/>
                <a:ext cx="27000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接點 42"/>
              <p:cNvCxnSpPr/>
              <p:nvPr/>
            </p:nvCxnSpPr>
            <p:spPr>
              <a:xfrm>
                <a:off x="6174188" y="2996952"/>
                <a:ext cx="18000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接點 43"/>
              <p:cNvCxnSpPr/>
              <p:nvPr/>
            </p:nvCxnSpPr>
            <p:spPr>
              <a:xfrm>
                <a:off x="6264188" y="2708920"/>
                <a:ext cx="0" cy="14401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直線單箭頭接點 44"/>
            <p:cNvCxnSpPr/>
            <p:nvPr/>
          </p:nvCxnSpPr>
          <p:spPr>
            <a:xfrm>
              <a:off x="7329399" y="3080543"/>
              <a:ext cx="79271" cy="295023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07624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字版面配置區 6"/>
          <p:cNvSpPr txBox="1">
            <a:spLocks/>
          </p:cNvSpPr>
          <p:nvPr/>
        </p:nvSpPr>
        <p:spPr>
          <a:xfrm>
            <a:off x="251520" y="2199441"/>
            <a:ext cx="5040560" cy="432048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/>
              <a:t>Queue() : front(NULL), back(NULL), number(0) {};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395536" y="2852936"/>
            <a:ext cx="2520280" cy="3888432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/>
              <a:t>Queue x;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main</a:t>
            </a:r>
            <a:r>
              <a:rPr lang="en-US" altLang="zh-TW" sz="1800" dirty="0" smtClean="0"/>
              <a:t>() </a:t>
            </a:r>
            <a:r>
              <a:rPr lang="en-US" altLang="zh-TW" sz="1800" dirty="0"/>
              <a:t>{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(5);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(9);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(4);</a:t>
            </a:r>
          </a:p>
          <a:p>
            <a:pPr defTabSz="360000"/>
            <a:r>
              <a:rPr lang="en-US" altLang="zh-TW" sz="1800" dirty="0"/>
              <a:t>	d=</a:t>
            </a:r>
            <a:r>
              <a:rPr lang="en-US" altLang="zh-TW" sz="1800" dirty="0" err="1"/>
              <a:t>x.get</a:t>
            </a:r>
            <a:r>
              <a:rPr lang="en-US" altLang="zh-TW" sz="1800" dirty="0"/>
              <a:t>();</a:t>
            </a:r>
          </a:p>
          <a:p>
            <a:pPr defTabSz="360000"/>
            <a:r>
              <a:rPr lang="en-US" altLang="zh-TW" sz="1800" dirty="0" smtClean="0"/>
              <a:t>	</a:t>
            </a:r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(6);</a:t>
            </a:r>
          </a:p>
          <a:p>
            <a:pPr defTabSz="360000"/>
            <a:r>
              <a:rPr lang="en-US" altLang="zh-TW" sz="1800" dirty="0"/>
              <a:t>	d=</a:t>
            </a:r>
            <a:r>
              <a:rPr lang="en-US" altLang="zh-TW" sz="1800" dirty="0" err="1"/>
              <a:t>x.get</a:t>
            </a:r>
            <a:r>
              <a:rPr lang="en-US" altLang="zh-TW" sz="1800" dirty="0"/>
              <a:t>();</a:t>
            </a:r>
            <a:br>
              <a:rPr lang="en-US" altLang="zh-TW" sz="1800" dirty="0"/>
            </a:br>
            <a:r>
              <a:rPr lang="en-US" altLang="zh-TW" sz="1800" dirty="0"/>
              <a:t>	</a:t>
            </a:r>
            <a:r>
              <a:rPr lang="en-US" altLang="zh-TW" sz="1800" dirty="0" err="1"/>
              <a:t>x.print</a:t>
            </a:r>
            <a:r>
              <a:rPr lang="en-US" altLang="zh-TW" sz="1800" dirty="0"/>
              <a:t>();</a:t>
            </a:r>
          </a:p>
          <a:p>
            <a:pPr defTabSz="360000"/>
            <a:r>
              <a:rPr lang="en-US" altLang="zh-TW" sz="1800" dirty="0"/>
              <a:t>	return 0;</a:t>
            </a:r>
          </a:p>
          <a:p>
            <a:pPr defTabSz="360000"/>
            <a:r>
              <a:rPr lang="en-US" altLang="zh-TW" sz="1800" dirty="0"/>
              <a:t>}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12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635896" y="1043444"/>
            <a:ext cx="2294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dirty="0" smtClean="0"/>
              <a:t>認識動態 </a:t>
            </a:r>
            <a:r>
              <a:rPr lang="en-US" altLang="zh-TW" dirty="0" smtClean="0"/>
              <a:t>Queue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" name="圓角矩形 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10" name="圓角矩形 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5724128" y="1556792"/>
            <a:ext cx="3024336" cy="4680520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853500" y="4236328"/>
            <a:ext cx="910188" cy="28803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4786931" y="1579251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grpSp>
        <p:nvGrpSpPr>
          <p:cNvPr id="24" name="群組 23"/>
          <p:cNvGrpSpPr/>
          <p:nvPr/>
        </p:nvGrpSpPr>
        <p:grpSpPr>
          <a:xfrm>
            <a:off x="5796136" y="1830109"/>
            <a:ext cx="1179723" cy="727063"/>
            <a:chOff x="6012160" y="1830109"/>
            <a:chExt cx="1179723" cy="727063"/>
          </a:xfrm>
        </p:grpSpPr>
        <p:sp>
          <p:nvSpPr>
            <p:cNvPr id="13" name="文字方塊 12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15" name="直線單箭頭接點 14"/>
            <p:cNvCxnSpPr>
              <a:endCxn id="16" idx="1"/>
            </p:cNvCxnSpPr>
            <p:nvPr/>
          </p:nvCxnSpPr>
          <p:spPr>
            <a:xfrm>
              <a:off x="6594567" y="2127433"/>
              <a:ext cx="597316" cy="429739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群組 21"/>
          <p:cNvGrpSpPr/>
          <p:nvPr/>
        </p:nvGrpSpPr>
        <p:grpSpPr>
          <a:xfrm>
            <a:off x="5984565" y="3882040"/>
            <a:ext cx="1179723" cy="411056"/>
            <a:chOff x="6012160" y="1788385"/>
            <a:chExt cx="1179723" cy="411056"/>
          </a:xfrm>
        </p:grpSpPr>
        <p:sp>
          <p:nvSpPr>
            <p:cNvPr id="25" name="文字方塊 24"/>
            <p:cNvSpPr txBox="1"/>
            <p:nvPr/>
          </p:nvSpPr>
          <p:spPr>
            <a:xfrm>
              <a:off x="6012160" y="1830109"/>
              <a:ext cx="6351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back</a:t>
              </a:r>
              <a:endParaRPr lang="zh-TW" altLang="en-US" dirty="0"/>
            </a:p>
          </p:txBody>
        </p:sp>
        <p:cxnSp>
          <p:nvCxnSpPr>
            <p:cNvPr id="26" name="直線單箭頭接點 25"/>
            <p:cNvCxnSpPr>
              <a:stCxn id="25" idx="3"/>
              <a:endCxn id="16" idx="3"/>
            </p:cNvCxnSpPr>
            <p:nvPr/>
          </p:nvCxnSpPr>
          <p:spPr>
            <a:xfrm flipV="1">
              <a:off x="6647270" y="1788385"/>
              <a:ext cx="544613" cy="22639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文字方塊 5"/>
          <p:cNvSpPr txBox="1"/>
          <p:nvPr/>
        </p:nvSpPr>
        <p:spPr>
          <a:xfrm>
            <a:off x="7577951" y="1556792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251520" y="1844824"/>
            <a:ext cx="4062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建構</a:t>
            </a:r>
            <a:r>
              <a:rPr lang="zh-TW" altLang="en-US" dirty="0" smtClean="0"/>
              <a:t>函數 </a:t>
            </a:r>
            <a:r>
              <a:rPr lang="en-US" altLang="zh-TW" dirty="0" smtClean="0"/>
              <a:t>(</a:t>
            </a:r>
            <a:r>
              <a:rPr lang="zh-TW" altLang="en-US" dirty="0" smtClean="0"/>
              <a:t>宣告時物件時會執行本函數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4159802" y="278842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</a:t>
            </a:r>
            <a:endParaRPr lang="zh-TW" altLang="en-US" dirty="0"/>
          </a:p>
        </p:txBody>
      </p:sp>
      <p:grpSp>
        <p:nvGrpSpPr>
          <p:cNvPr id="19" name="群組 18"/>
          <p:cNvGrpSpPr/>
          <p:nvPr/>
        </p:nvGrpSpPr>
        <p:grpSpPr>
          <a:xfrm>
            <a:off x="6891496" y="2471718"/>
            <a:ext cx="576064" cy="584775"/>
            <a:chOff x="7092280" y="2851845"/>
            <a:chExt cx="576064" cy="584775"/>
          </a:xfrm>
        </p:grpSpPr>
        <p:sp>
          <p:nvSpPr>
            <p:cNvPr id="16" name="橢圓 15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3" name="文字方塊 32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 smtClean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30" name="直線單箭頭接點 29"/>
          <p:cNvCxnSpPr/>
          <p:nvPr/>
        </p:nvCxnSpPr>
        <p:spPr>
          <a:xfrm>
            <a:off x="7329399" y="3080543"/>
            <a:ext cx="79271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群組 19"/>
          <p:cNvGrpSpPr/>
          <p:nvPr/>
        </p:nvGrpSpPr>
        <p:grpSpPr>
          <a:xfrm>
            <a:off x="7164288" y="3420289"/>
            <a:ext cx="616437" cy="1217607"/>
            <a:chOff x="7164288" y="3420289"/>
            <a:chExt cx="616437" cy="1217607"/>
          </a:xfrm>
        </p:grpSpPr>
        <p:grpSp>
          <p:nvGrpSpPr>
            <p:cNvPr id="27" name="群組 26"/>
            <p:cNvGrpSpPr/>
            <p:nvPr/>
          </p:nvGrpSpPr>
          <p:grpSpPr>
            <a:xfrm>
              <a:off x="7164288" y="3420289"/>
              <a:ext cx="576064" cy="584775"/>
              <a:chOff x="7092280" y="2851845"/>
              <a:chExt cx="576064" cy="584775"/>
            </a:xfrm>
          </p:grpSpPr>
          <p:sp>
            <p:nvSpPr>
              <p:cNvPr id="28" name="橢圓 27"/>
              <p:cNvSpPr/>
              <p:nvPr/>
            </p:nvSpPr>
            <p:spPr>
              <a:xfrm>
                <a:off x="7092280" y="285293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29" name="文字方塊 28"/>
              <p:cNvSpPr txBox="1"/>
              <p:nvPr/>
            </p:nvSpPr>
            <p:spPr>
              <a:xfrm>
                <a:off x="7179528" y="2851845"/>
                <a:ext cx="42992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b="1" dirty="0" smtClean="0">
                    <a:solidFill>
                      <a:srgbClr val="0000FF"/>
                    </a:solidFill>
                    <a:latin typeface="微軟正黑體" pitchFamily="34" charset="-120"/>
                    <a:ea typeface="微軟正黑體" pitchFamily="34" charset="-120"/>
                  </a:rPr>
                  <a:t>9</a:t>
                </a:r>
                <a:endParaRPr lang="zh-TW" altLang="en-US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endParaRPr>
              </a:p>
            </p:txBody>
          </p:sp>
        </p:grpSp>
        <p:cxnSp>
          <p:nvCxnSpPr>
            <p:cNvPr id="34" name="直線單箭頭接點 33"/>
            <p:cNvCxnSpPr/>
            <p:nvPr/>
          </p:nvCxnSpPr>
          <p:spPr>
            <a:xfrm>
              <a:off x="7521434" y="4027830"/>
              <a:ext cx="79271" cy="295023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" name="群組 34"/>
            <p:cNvGrpSpPr/>
            <p:nvPr/>
          </p:nvGrpSpPr>
          <p:grpSpPr>
            <a:xfrm>
              <a:off x="7420685" y="4349864"/>
              <a:ext cx="360040" cy="288032"/>
              <a:chOff x="6084168" y="2708920"/>
              <a:chExt cx="360040" cy="288032"/>
            </a:xfrm>
          </p:grpSpPr>
          <p:cxnSp>
            <p:nvCxnSpPr>
              <p:cNvPr id="36" name="直線接點 35"/>
              <p:cNvCxnSpPr/>
              <p:nvPr/>
            </p:nvCxnSpPr>
            <p:spPr>
              <a:xfrm>
                <a:off x="6084168" y="2852936"/>
                <a:ext cx="36004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接點 36"/>
              <p:cNvCxnSpPr/>
              <p:nvPr/>
            </p:nvCxnSpPr>
            <p:spPr>
              <a:xfrm>
                <a:off x="6129188" y="2924944"/>
                <a:ext cx="27000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接點 37"/>
              <p:cNvCxnSpPr/>
              <p:nvPr/>
            </p:nvCxnSpPr>
            <p:spPr>
              <a:xfrm>
                <a:off x="6174188" y="2996952"/>
                <a:ext cx="18000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線接點 38"/>
              <p:cNvCxnSpPr/>
              <p:nvPr/>
            </p:nvCxnSpPr>
            <p:spPr>
              <a:xfrm>
                <a:off x="6264188" y="2708920"/>
                <a:ext cx="0" cy="14401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184379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字版面配置區 6"/>
          <p:cNvSpPr txBox="1">
            <a:spLocks/>
          </p:cNvSpPr>
          <p:nvPr/>
        </p:nvSpPr>
        <p:spPr>
          <a:xfrm>
            <a:off x="251520" y="2199441"/>
            <a:ext cx="5040560" cy="432048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/>
              <a:t>Queue() : front(NULL), back(NULL), number(0) {};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395536" y="2852936"/>
            <a:ext cx="2520280" cy="3888432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/>
              <a:t>Queue x;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main</a:t>
            </a:r>
            <a:r>
              <a:rPr lang="en-US" altLang="zh-TW" sz="1800" dirty="0" smtClean="0"/>
              <a:t>() </a:t>
            </a:r>
            <a:r>
              <a:rPr lang="en-US" altLang="zh-TW" sz="1800" dirty="0"/>
              <a:t>{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(5);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(9);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(4);</a:t>
            </a:r>
          </a:p>
          <a:p>
            <a:pPr defTabSz="360000"/>
            <a:r>
              <a:rPr lang="en-US" altLang="zh-TW" sz="1800" dirty="0"/>
              <a:t>	d=</a:t>
            </a:r>
            <a:r>
              <a:rPr lang="en-US" altLang="zh-TW" sz="1800" dirty="0" err="1"/>
              <a:t>x.get</a:t>
            </a:r>
            <a:r>
              <a:rPr lang="en-US" altLang="zh-TW" sz="1800" dirty="0"/>
              <a:t>();</a:t>
            </a:r>
          </a:p>
          <a:p>
            <a:pPr defTabSz="360000"/>
            <a:r>
              <a:rPr lang="en-US" altLang="zh-TW" sz="1800" dirty="0" smtClean="0"/>
              <a:t>	</a:t>
            </a:r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(6);</a:t>
            </a:r>
          </a:p>
          <a:p>
            <a:pPr defTabSz="360000"/>
            <a:r>
              <a:rPr lang="en-US" altLang="zh-TW" sz="1800" dirty="0"/>
              <a:t>	d=</a:t>
            </a:r>
            <a:r>
              <a:rPr lang="en-US" altLang="zh-TW" sz="1800" dirty="0" err="1"/>
              <a:t>x.get</a:t>
            </a:r>
            <a:r>
              <a:rPr lang="en-US" altLang="zh-TW" sz="1800" dirty="0"/>
              <a:t>();</a:t>
            </a:r>
            <a:br>
              <a:rPr lang="en-US" altLang="zh-TW" sz="1800" dirty="0"/>
            </a:br>
            <a:r>
              <a:rPr lang="en-US" altLang="zh-TW" sz="1800" dirty="0"/>
              <a:t>	</a:t>
            </a:r>
            <a:r>
              <a:rPr lang="en-US" altLang="zh-TW" sz="1800" dirty="0" err="1"/>
              <a:t>x.print</a:t>
            </a:r>
            <a:r>
              <a:rPr lang="en-US" altLang="zh-TW" sz="1800" dirty="0"/>
              <a:t>();</a:t>
            </a:r>
          </a:p>
          <a:p>
            <a:pPr defTabSz="360000"/>
            <a:r>
              <a:rPr lang="en-US" altLang="zh-TW" sz="1800" dirty="0"/>
              <a:t>	return 0;</a:t>
            </a:r>
          </a:p>
          <a:p>
            <a:pPr defTabSz="360000"/>
            <a:r>
              <a:rPr lang="en-US" altLang="zh-TW" sz="1800" dirty="0"/>
              <a:t>}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13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635896" y="1043444"/>
            <a:ext cx="2294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dirty="0" smtClean="0"/>
              <a:t>認識動態 </a:t>
            </a:r>
            <a:r>
              <a:rPr lang="en-US" altLang="zh-TW" dirty="0" smtClean="0"/>
              <a:t>Queue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" name="圓角矩形 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10" name="圓角矩形 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5724128" y="1556792"/>
            <a:ext cx="3024336" cy="4680520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853500" y="4509120"/>
            <a:ext cx="910188" cy="28803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4786931" y="1579251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grpSp>
        <p:nvGrpSpPr>
          <p:cNvPr id="24" name="群組 23"/>
          <p:cNvGrpSpPr/>
          <p:nvPr/>
        </p:nvGrpSpPr>
        <p:grpSpPr>
          <a:xfrm>
            <a:off x="5796136" y="1830109"/>
            <a:ext cx="1179723" cy="727063"/>
            <a:chOff x="6012160" y="1830109"/>
            <a:chExt cx="1179723" cy="727063"/>
          </a:xfrm>
        </p:grpSpPr>
        <p:sp>
          <p:nvSpPr>
            <p:cNvPr id="13" name="文字方塊 12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15" name="直線單箭頭接點 14"/>
            <p:cNvCxnSpPr>
              <a:endCxn id="16" idx="1"/>
            </p:cNvCxnSpPr>
            <p:nvPr/>
          </p:nvCxnSpPr>
          <p:spPr>
            <a:xfrm>
              <a:off x="6594567" y="2127433"/>
              <a:ext cx="597316" cy="429739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群組 21"/>
          <p:cNvGrpSpPr/>
          <p:nvPr/>
        </p:nvGrpSpPr>
        <p:grpSpPr>
          <a:xfrm>
            <a:off x="6128581" y="4746136"/>
            <a:ext cx="1179723" cy="411056"/>
            <a:chOff x="6012160" y="1788385"/>
            <a:chExt cx="1179723" cy="411056"/>
          </a:xfrm>
        </p:grpSpPr>
        <p:sp>
          <p:nvSpPr>
            <p:cNvPr id="25" name="文字方塊 24"/>
            <p:cNvSpPr txBox="1"/>
            <p:nvPr/>
          </p:nvSpPr>
          <p:spPr>
            <a:xfrm>
              <a:off x="6012160" y="1830109"/>
              <a:ext cx="6351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back</a:t>
              </a:r>
              <a:endParaRPr lang="zh-TW" altLang="en-US" dirty="0"/>
            </a:p>
          </p:txBody>
        </p:sp>
        <p:cxnSp>
          <p:nvCxnSpPr>
            <p:cNvPr id="26" name="直線單箭頭接點 25"/>
            <p:cNvCxnSpPr>
              <a:stCxn id="25" idx="3"/>
              <a:endCxn id="16" idx="3"/>
            </p:cNvCxnSpPr>
            <p:nvPr/>
          </p:nvCxnSpPr>
          <p:spPr>
            <a:xfrm flipV="1">
              <a:off x="6647270" y="1788385"/>
              <a:ext cx="544613" cy="22639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文字方塊 5"/>
          <p:cNvSpPr txBox="1"/>
          <p:nvPr/>
        </p:nvSpPr>
        <p:spPr>
          <a:xfrm>
            <a:off x="7577951" y="1556792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number=3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251520" y="1844824"/>
            <a:ext cx="4062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建構</a:t>
            </a:r>
            <a:r>
              <a:rPr lang="zh-TW" altLang="en-US" dirty="0" smtClean="0"/>
              <a:t>函數 </a:t>
            </a:r>
            <a:r>
              <a:rPr lang="en-US" altLang="zh-TW" dirty="0" smtClean="0"/>
              <a:t>(</a:t>
            </a:r>
            <a:r>
              <a:rPr lang="zh-TW" altLang="en-US" dirty="0" smtClean="0"/>
              <a:t>宣告時物件時會執行本函數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4159802" y="278842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</a:t>
            </a:r>
            <a:endParaRPr lang="zh-TW" altLang="en-US" dirty="0"/>
          </a:p>
        </p:txBody>
      </p:sp>
      <p:grpSp>
        <p:nvGrpSpPr>
          <p:cNvPr id="19" name="群組 18"/>
          <p:cNvGrpSpPr/>
          <p:nvPr/>
        </p:nvGrpSpPr>
        <p:grpSpPr>
          <a:xfrm>
            <a:off x="6891496" y="2471718"/>
            <a:ext cx="576064" cy="584775"/>
            <a:chOff x="7092280" y="2851845"/>
            <a:chExt cx="576064" cy="584775"/>
          </a:xfrm>
        </p:grpSpPr>
        <p:sp>
          <p:nvSpPr>
            <p:cNvPr id="16" name="橢圓 15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3" name="文字方塊 32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 smtClean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30" name="直線單箭頭接點 29"/>
          <p:cNvCxnSpPr/>
          <p:nvPr/>
        </p:nvCxnSpPr>
        <p:spPr>
          <a:xfrm>
            <a:off x="7329399" y="3080543"/>
            <a:ext cx="79271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群組 26"/>
          <p:cNvGrpSpPr/>
          <p:nvPr/>
        </p:nvGrpSpPr>
        <p:grpSpPr>
          <a:xfrm>
            <a:off x="7164288" y="3420289"/>
            <a:ext cx="576064" cy="584775"/>
            <a:chOff x="7092280" y="2851845"/>
            <a:chExt cx="576064" cy="584775"/>
          </a:xfrm>
        </p:grpSpPr>
        <p:sp>
          <p:nvSpPr>
            <p:cNvPr id="28" name="橢圓 2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 smtClean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34" name="直線單箭頭接點 33"/>
          <p:cNvCxnSpPr/>
          <p:nvPr/>
        </p:nvCxnSpPr>
        <p:spPr>
          <a:xfrm>
            <a:off x="7521434" y="4027830"/>
            <a:ext cx="79271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群組 39"/>
          <p:cNvGrpSpPr/>
          <p:nvPr/>
        </p:nvGrpSpPr>
        <p:grpSpPr>
          <a:xfrm>
            <a:off x="7339939" y="4365104"/>
            <a:ext cx="616437" cy="1217607"/>
            <a:chOff x="7164288" y="3420289"/>
            <a:chExt cx="616437" cy="1217607"/>
          </a:xfrm>
        </p:grpSpPr>
        <p:grpSp>
          <p:nvGrpSpPr>
            <p:cNvPr id="41" name="群組 40"/>
            <p:cNvGrpSpPr/>
            <p:nvPr/>
          </p:nvGrpSpPr>
          <p:grpSpPr>
            <a:xfrm>
              <a:off x="7164288" y="3420289"/>
              <a:ext cx="576064" cy="584775"/>
              <a:chOff x="7092280" y="2851845"/>
              <a:chExt cx="576064" cy="584775"/>
            </a:xfrm>
          </p:grpSpPr>
          <p:sp>
            <p:nvSpPr>
              <p:cNvPr id="48" name="橢圓 47"/>
              <p:cNvSpPr/>
              <p:nvPr/>
            </p:nvSpPr>
            <p:spPr>
              <a:xfrm>
                <a:off x="7092280" y="285293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49" name="文字方塊 48"/>
              <p:cNvSpPr txBox="1"/>
              <p:nvPr/>
            </p:nvSpPr>
            <p:spPr>
              <a:xfrm>
                <a:off x="7179528" y="2851845"/>
                <a:ext cx="42992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b="1" dirty="0">
                    <a:solidFill>
                      <a:srgbClr val="0000FF"/>
                    </a:solidFill>
                    <a:latin typeface="微軟正黑體" pitchFamily="34" charset="-120"/>
                    <a:ea typeface="微軟正黑體" pitchFamily="34" charset="-120"/>
                  </a:rPr>
                  <a:t>4</a:t>
                </a:r>
                <a:endParaRPr lang="zh-TW" altLang="en-US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endParaRPr>
              </a:p>
            </p:txBody>
          </p:sp>
        </p:grpSp>
        <p:cxnSp>
          <p:nvCxnSpPr>
            <p:cNvPr id="42" name="直線單箭頭接點 41"/>
            <p:cNvCxnSpPr/>
            <p:nvPr/>
          </p:nvCxnSpPr>
          <p:spPr>
            <a:xfrm>
              <a:off x="7521434" y="4027830"/>
              <a:ext cx="79271" cy="295023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" name="群組 42"/>
            <p:cNvGrpSpPr/>
            <p:nvPr/>
          </p:nvGrpSpPr>
          <p:grpSpPr>
            <a:xfrm>
              <a:off x="7420685" y="4349864"/>
              <a:ext cx="360040" cy="288032"/>
              <a:chOff x="6084168" y="2708920"/>
              <a:chExt cx="360040" cy="288032"/>
            </a:xfrm>
          </p:grpSpPr>
          <p:cxnSp>
            <p:nvCxnSpPr>
              <p:cNvPr id="44" name="直線接點 43"/>
              <p:cNvCxnSpPr/>
              <p:nvPr/>
            </p:nvCxnSpPr>
            <p:spPr>
              <a:xfrm>
                <a:off x="6084168" y="2852936"/>
                <a:ext cx="36004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接點 44"/>
              <p:cNvCxnSpPr/>
              <p:nvPr/>
            </p:nvCxnSpPr>
            <p:spPr>
              <a:xfrm>
                <a:off x="6129188" y="2924944"/>
                <a:ext cx="27000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接點 45"/>
              <p:cNvCxnSpPr/>
              <p:nvPr/>
            </p:nvCxnSpPr>
            <p:spPr>
              <a:xfrm>
                <a:off x="6174188" y="2996952"/>
                <a:ext cx="18000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接點 46"/>
              <p:cNvCxnSpPr/>
              <p:nvPr/>
            </p:nvCxnSpPr>
            <p:spPr>
              <a:xfrm>
                <a:off x="6264188" y="2708920"/>
                <a:ext cx="0" cy="14401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093099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字版面配置區 6"/>
          <p:cNvSpPr txBox="1">
            <a:spLocks/>
          </p:cNvSpPr>
          <p:nvPr/>
        </p:nvSpPr>
        <p:spPr>
          <a:xfrm>
            <a:off x="251520" y="2199441"/>
            <a:ext cx="5040560" cy="432048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/>
              <a:t>Queue() : front(NULL), back(NULL), number(0) {};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395536" y="2852936"/>
            <a:ext cx="2520280" cy="3888432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/>
              <a:t>Queue x;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main</a:t>
            </a:r>
            <a:r>
              <a:rPr lang="en-US" altLang="zh-TW" sz="1800" dirty="0" smtClean="0"/>
              <a:t>() </a:t>
            </a:r>
            <a:r>
              <a:rPr lang="en-US" altLang="zh-TW" sz="1800" dirty="0"/>
              <a:t>{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(5);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(9);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(4);</a:t>
            </a:r>
          </a:p>
          <a:p>
            <a:pPr defTabSz="360000"/>
            <a:r>
              <a:rPr lang="en-US" altLang="zh-TW" sz="1800" dirty="0"/>
              <a:t>	d=</a:t>
            </a:r>
            <a:r>
              <a:rPr lang="en-US" altLang="zh-TW" sz="1800" dirty="0" err="1"/>
              <a:t>x.get</a:t>
            </a:r>
            <a:r>
              <a:rPr lang="en-US" altLang="zh-TW" sz="1800" dirty="0"/>
              <a:t>();</a:t>
            </a:r>
          </a:p>
          <a:p>
            <a:pPr defTabSz="360000"/>
            <a:r>
              <a:rPr lang="en-US" altLang="zh-TW" sz="1800" dirty="0" smtClean="0"/>
              <a:t>	</a:t>
            </a:r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(6);</a:t>
            </a:r>
          </a:p>
          <a:p>
            <a:pPr defTabSz="360000"/>
            <a:r>
              <a:rPr lang="en-US" altLang="zh-TW" sz="1800" dirty="0"/>
              <a:t>	d=</a:t>
            </a:r>
            <a:r>
              <a:rPr lang="en-US" altLang="zh-TW" sz="1800" dirty="0" err="1"/>
              <a:t>x.get</a:t>
            </a:r>
            <a:r>
              <a:rPr lang="en-US" altLang="zh-TW" sz="1800" dirty="0"/>
              <a:t>();</a:t>
            </a:r>
            <a:br>
              <a:rPr lang="en-US" altLang="zh-TW" sz="1800" dirty="0"/>
            </a:br>
            <a:r>
              <a:rPr lang="en-US" altLang="zh-TW" sz="1800" dirty="0"/>
              <a:t>	</a:t>
            </a:r>
            <a:r>
              <a:rPr lang="en-US" altLang="zh-TW" sz="1800" dirty="0" err="1"/>
              <a:t>x.print</a:t>
            </a:r>
            <a:r>
              <a:rPr lang="en-US" altLang="zh-TW" sz="1800" dirty="0"/>
              <a:t>();</a:t>
            </a:r>
          </a:p>
          <a:p>
            <a:pPr defTabSz="360000"/>
            <a:r>
              <a:rPr lang="en-US" altLang="zh-TW" sz="1800" dirty="0"/>
              <a:t>	return 0;</a:t>
            </a:r>
          </a:p>
          <a:p>
            <a:pPr defTabSz="360000"/>
            <a:r>
              <a:rPr lang="en-US" altLang="zh-TW" sz="1800" dirty="0"/>
              <a:t>}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14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635896" y="1043444"/>
            <a:ext cx="2294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dirty="0" smtClean="0"/>
              <a:t>認識動態 </a:t>
            </a:r>
            <a:r>
              <a:rPr lang="en-US" altLang="zh-TW" dirty="0" smtClean="0"/>
              <a:t>Queue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" name="圓角矩形 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10" name="圓角矩形 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5724128" y="1556792"/>
            <a:ext cx="3024336" cy="4680520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853500" y="4770864"/>
            <a:ext cx="1054204" cy="28803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4786931" y="1579251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grpSp>
        <p:nvGrpSpPr>
          <p:cNvPr id="24" name="群組 23"/>
          <p:cNvGrpSpPr/>
          <p:nvPr/>
        </p:nvGrpSpPr>
        <p:grpSpPr>
          <a:xfrm>
            <a:off x="5796136" y="1830109"/>
            <a:ext cx="1179723" cy="727063"/>
            <a:chOff x="6012160" y="1830109"/>
            <a:chExt cx="1179723" cy="727063"/>
          </a:xfrm>
        </p:grpSpPr>
        <p:sp>
          <p:nvSpPr>
            <p:cNvPr id="13" name="文字方塊 12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15" name="直線單箭頭接點 14"/>
            <p:cNvCxnSpPr>
              <a:endCxn id="16" idx="1"/>
            </p:cNvCxnSpPr>
            <p:nvPr/>
          </p:nvCxnSpPr>
          <p:spPr>
            <a:xfrm>
              <a:off x="6594567" y="2127433"/>
              <a:ext cx="597316" cy="429739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群組 21"/>
          <p:cNvGrpSpPr/>
          <p:nvPr/>
        </p:nvGrpSpPr>
        <p:grpSpPr>
          <a:xfrm>
            <a:off x="6128581" y="4746136"/>
            <a:ext cx="1179723" cy="411056"/>
            <a:chOff x="6012160" y="1788385"/>
            <a:chExt cx="1179723" cy="411056"/>
          </a:xfrm>
        </p:grpSpPr>
        <p:sp>
          <p:nvSpPr>
            <p:cNvPr id="25" name="文字方塊 24"/>
            <p:cNvSpPr txBox="1"/>
            <p:nvPr/>
          </p:nvSpPr>
          <p:spPr>
            <a:xfrm>
              <a:off x="6012160" y="1830109"/>
              <a:ext cx="6351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back</a:t>
              </a:r>
              <a:endParaRPr lang="zh-TW" altLang="en-US" dirty="0"/>
            </a:p>
          </p:txBody>
        </p:sp>
        <p:cxnSp>
          <p:nvCxnSpPr>
            <p:cNvPr id="26" name="直線單箭頭接點 25"/>
            <p:cNvCxnSpPr>
              <a:stCxn id="25" idx="3"/>
              <a:endCxn id="16" idx="3"/>
            </p:cNvCxnSpPr>
            <p:nvPr/>
          </p:nvCxnSpPr>
          <p:spPr>
            <a:xfrm flipV="1">
              <a:off x="6647270" y="1788385"/>
              <a:ext cx="544613" cy="22639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文字方塊 5"/>
          <p:cNvSpPr txBox="1"/>
          <p:nvPr/>
        </p:nvSpPr>
        <p:spPr>
          <a:xfrm>
            <a:off x="7577951" y="1556792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251520" y="1844824"/>
            <a:ext cx="4062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建構</a:t>
            </a:r>
            <a:r>
              <a:rPr lang="zh-TW" altLang="en-US" dirty="0" smtClean="0"/>
              <a:t>函數 </a:t>
            </a:r>
            <a:r>
              <a:rPr lang="en-US" altLang="zh-TW" dirty="0" smtClean="0"/>
              <a:t>(</a:t>
            </a:r>
            <a:r>
              <a:rPr lang="zh-TW" altLang="en-US" dirty="0" smtClean="0"/>
              <a:t>宣告時物件時會執行本函數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4159802" y="2788424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d=5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17" name="群組 16"/>
          <p:cNvGrpSpPr/>
          <p:nvPr/>
        </p:nvGrpSpPr>
        <p:grpSpPr>
          <a:xfrm>
            <a:off x="6891496" y="2471718"/>
            <a:ext cx="576064" cy="903848"/>
            <a:chOff x="6891496" y="2471718"/>
            <a:chExt cx="576064" cy="903848"/>
          </a:xfrm>
        </p:grpSpPr>
        <p:grpSp>
          <p:nvGrpSpPr>
            <p:cNvPr id="19" name="群組 18"/>
            <p:cNvGrpSpPr/>
            <p:nvPr/>
          </p:nvGrpSpPr>
          <p:grpSpPr>
            <a:xfrm>
              <a:off x="6891496" y="2471718"/>
              <a:ext cx="576064" cy="584775"/>
              <a:chOff x="7092280" y="2851845"/>
              <a:chExt cx="576064" cy="584775"/>
            </a:xfrm>
          </p:grpSpPr>
          <p:sp>
            <p:nvSpPr>
              <p:cNvPr id="16" name="橢圓 15"/>
              <p:cNvSpPr/>
              <p:nvPr/>
            </p:nvSpPr>
            <p:spPr>
              <a:xfrm>
                <a:off x="7092280" y="285293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33" name="文字方塊 32"/>
              <p:cNvSpPr txBox="1"/>
              <p:nvPr/>
            </p:nvSpPr>
            <p:spPr>
              <a:xfrm>
                <a:off x="7179528" y="2851845"/>
                <a:ext cx="42992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b="1" dirty="0" smtClean="0">
                    <a:solidFill>
                      <a:srgbClr val="0000FF"/>
                    </a:solidFill>
                    <a:latin typeface="微軟正黑體" pitchFamily="34" charset="-120"/>
                    <a:ea typeface="微軟正黑體" pitchFamily="34" charset="-120"/>
                  </a:rPr>
                  <a:t>5</a:t>
                </a:r>
                <a:endParaRPr lang="zh-TW" altLang="en-US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endParaRPr>
              </a:p>
            </p:txBody>
          </p:sp>
        </p:grpSp>
        <p:cxnSp>
          <p:nvCxnSpPr>
            <p:cNvPr id="30" name="直線單箭頭接點 29"/>
            <p:cNvCxnSpPr/>
            <p:nvPr/>
          </p:nvCxnSpPr>
          <p:spPr>
            <a:xfrm>
              <a:off x="7329399" y="3080543"/>
              <a:ext cx="79271" cy="295023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群組 26"/>
          <p:cNvGrpSpPr/>
          <p:nvPr/>
        </p:nvGrpSpPr>
        <p:grpSpPr>
          <a:xfrm>
            <a:off x="7164288" y="3420289"/>
            <a:ext cx="576064" cy="584775"/>
            <a:chOff x="7092280" y="2851845"/>
            <a:chExt cx="576064" cy="584775"/>
          </a:xfrm>
        </p:grpSpPr>
        <p:sp>
          <p:nvSpPr>
            <p:cNvPr id="28" name="橢圓 2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 smtClean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34" name="直線單箭頭接點 33"/>
          <p:cNvCxnSpPr/>
          <p:nvPr/>
        </p:nvCxnSpPr>
        <p:spPr>
          <a:xfrm>
            <a:off x="7521434" y="4027830"/>
            <a:ext cx="79271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群組 39"/>
          <p:cNvGrpSpPr/>
          <p:nvPr/>
        </p:nvGrpSpPr>
        <p:grpSpPr>
          <a:xfrm>
            <a:off x="7339939" y="4365104"/>
            <a:ext cx="616437" cy="1217607"/>
            <a:chOff x="7164288" y="3420289"/>
            <a:chExt cx="616437" cy="1217607"/>
          </a:xfrm>
        </p:grpSpPr>
        <p:grpSp>
          <p:nvGrpSpPr>
            <p:cNvPr id="41" name="群組 40"/>
            <p:cNvGrpSpPr/>
            <p:nvPr/>
          </p:nvGrpSpPr>
          <p:grpSpPr>
            <a:xfrm>
              <a:off x="7164288" y="3420289"/>
              <a:ext cx="576064" cy="584775"/>
              <a:chOff x="7092280" y="2851845"/>
              <a:chExt cx="576064" cy="584775"/>
            </a:xfrm>
          </p:grpSpPr>
          <p:sp>
            <p:nvSpPr>
              <p:cNvPr id="48" name="橢圓 47"/>
              <p:cNvSpPr/>
              <p:nvPr/>
            </p:nvSpPr>
            <p:spPr>
              <a:xfrm>
                <a:off x="7092280" y="285293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49" name="文字方塊 48"/>
              <p:cNvSpPr txBox="1"/>
              <p:nvPr/>
            </p:nvSpPr>
            <p:spPr>
              <a:xfrm>
                <a:off x="7179528" y="2851845"/>
                <a:ext cx="42992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b="1" dirty="0">
                    <a:solidFill>
                      <a:srgbClr val="0000FF"/>
                    </a:solidFill>
                    <a:latin typeface="微軟正黑體" pitchFamily="34" charset="-120"/>
                    <a:ea typeface="微軟正黑體" pitchFamily="34" charset="-120"/>
                  </a:rPr>
                  <a:t>4</a:t>
                </a:r>
                <a:endParaRPr lang="zh-TW" altLang="en-US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endParaRPr>
              </a:p>
            </p:txBody>
          </p:sp>
        </p:grpSp>
        <p:cxnSp>
          <p:nvCxnSpPr>
            <p:cNvPr id="42" name="直線單箭頭接點 41"/>
            <p:cNvCxnSpPr/>
            <p:nvPr/>
          </p:nvCxnSpPr>
          <p:spPr>
            <a:xfrm>
              <a:off x="7521434" y="4027830"/>
              <a:ext cx="79271" cy="295023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" name="群組 42"/>
            <p:cNvGrpSpPr/>
            <p:nvPr/>
          </p:nvGrpSpPr>
          <p:grpSpPr>
            <a:xfrm>
              <a:off x="7420685" y="4349864"/>
              <a:ext cx="360040" cy="288032"/>
              <a:chOff x="6084168" y="2708920"/>
              <a:chExt cx="360040" cy="288032"/>
            </a:xfrm>
          </p:grpSpPr>
          <p:cxnSp>
            <p:nvCxnSpPr>
              <p:cNvPr id="44" name="直線接點 43"/>
              <p:cNvCxnSpPr/>
              <p:nvPr/>
            </p:nvCxnSpPr>
            <p:spPr>
              <a:xfrm>
                <a:off x="6084168" y="2852936"/>
                <a:ext cx="36004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接點 44"/>
              <p:cNvCxnSpPr/>
              <p:nvPr/>
            </p:nvCxnSpPr>
            <p:spPr>
              <a:xfrm>
                <a:off x="6129188" y="2924944"/>
                <a:ext cx="27000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接點 45"/>
              <p:cNvCxnSpPr/>
              <p:nvPr/>
            </p:nvCxnSpPr>
            <p:spPr>
              <a:xfrm>
                <a:off x="6174188" y="2996952"/>
                <a:ext cx="18000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接點 46"/>
              <p:cNvCxnSpPr/>
              <p:nvPr/>
            </p:nvCxnSpPr>
            <p:spPr>
              <a:xfrm>
                <a:off x="6264188" y="2708920"/>
                <a:ext cx="0" cy="14401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649806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6 L 0.02587 0.14444 " pathEditMode="relative" ptsTypes="AA">
                                      <p:cBhvr>
                                        <p:cTn id="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字版面配置區 6"/>
          <p:cNvSpPr txBox="1">
            <a:spLocks/>
          </p:cNvSpPr>
          <p:nvPr/>
        </p:nvSpPr>
        <p:spPr>
          <a:xfrm>
            <a:off x="251520" y="2199441"/>
            <a:ext cx="5040560" cy="432048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/>
              <a:t>Queue() : front(NULL), back(NULL), number(0) {};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395536" y="2852936"/>
            <a:ext cx="2520280" cy="3888432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/>
              <a:t>Queue x;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main</a:t>
            </a:r>
            <a:r>
              <a:rPr lang="en-US" altLang="zh-TW" sz="1800" dirty="0" smtClean="0"/>
              <a:t>() </a:t>
            </a:r>
            <a:r>
              <a:rPr lang="en-US" altLang="zh-TW" sz="1800" dirty="0"/>
              <a:t>{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(5);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(9);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(4);</a:t>
            </a:r>
          </a:p>
          <a:p>
            <a:pPr defTabSz="360000"/>
            <a:r>
              <a:rPr lang="en-US" altLang="zh-TW" sz="1800" dirty="0"/>
              <a:t>	d=</a:t>
            </a:r>
            <a:r>
              <a:rPr lang="en-US" altLang="zh-TW" sz="1800" dirty="0" err="1"/>
              <a:t>x.get</a:t>
            </a:r>
            <a:r>
              <a:rPr lang="en-US" altLang="zh-TW" sz="1800" dirty="0"/>
              <a:t>();</a:t>
            </a:r>
          </a:p>
          <a:p>
            <a:pPr defTabSz="360000"/>
            <a:r>
              <a:rPr lang="en-US" altLang="zh-TW" sz="1800" dirty="0" smtClean="0"/>
              <a:t>	</a:t>
            </a:r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(6);</a:t>
            </a:r>
          </a:p>
          <a:p>
            <a:pPr defTabSz="360000"/>
            <a:r>
              <a:rPr lang="en-US" altLang="zh-TW" sz="1800" dirty="0"/>
              <a:t>	d=</a:t>
            </a:r>
            <a:r>
              <a:rPr lang="en-US" altLang="zh-TW" sz="1800" dirty="0" err="1"/>
              <a:t>x.get</a:t>
            </a:r>
            <a:r>
              <a:rPr lang="en-US" altLang="zh-TW" sz="1800" dirty="0"/>
              <a:t>();</a:t>
            </a:r>
            <a:br>
              <a:rPr lang="en-US" altLang="zh-TW" sz="1800" dirty="0"/>
            </a:br>
            <a:r>
              <a:rPr lang="en-US" altLang="zh-TW" sz="1800" dirty="0"/>
              <a:t>	</a:t>
            </a:r>
            <a:r>
              <a:rPr lang="en-US" altLang="zh-TW" sz="1800" dirty="0" err="1"/>
              <a:t>x.print</a:t>
            </a:r>
            <a:r>
              <a:rPr lang="en-US" altLang="zh-TW" sz="1800" dirty="0"/>
              <a:t>();</a:t>
            </a:r>
          </a:p>
          <a:p>
            <a:pPr defTabSz="360000"/>
            <a:r>
              <a:rPr lang="en-US" altLang="zh-TW" sz="1800" dirty="0"/>
              <a:t>	return 0;</a:t>
            </a:r>
          </a:p>
          <a:p>
            <a:pPr defTabSz="360000"/>
            <a:r>
              <a:rPr lang="en-US" altLang="zh-TW" sz="1800" dirty="0"/>
              <a:t>}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15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635896" y="1043444"/>
            <a:ext cx="2294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dirty="0" smtClean="0"/>
              <a:t>認識動態 </a:t>
            </a:r>
            <a:r>
              <a:rPr lang="en-US" altLang="zh-TW" dirty="0" smtClean="0"/>
              <a:t>Queue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" name="圓角矩形 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10" name="圓角矩形 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5724128" y="1556792"/>
            <a:ext cx="3024336" cy="4680520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853500" y="5062324"/>
            <a:ext cx="1054204" cy="28803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4786931" y="1579251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577951" y="1556792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number=3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251520" y="1844824"/>
            <a:ext cx="4062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建構</a:t>
            </a:r>
            <a:r>
              <a:rPr lang="zh-TW" altLang="en-US" dirty="0" smtClean="0"/>
              <a:t>函數 </a:t>
            </a:r>
            <a:r>
              <a:rPr lang="en-US" altLang="zh-TW" dirty="0" smtClean="0"/>
              <a:t>(</a:t>
            </a:r>
            <a:r>
              <a:rPr lang="zh-TW" altLang="en-US" dirty="0" smtClean="0"/>
              <a:t>宣告時物件時會執行本函數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4159802" y="2788424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d=5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4" name="群組 23"/>
          <p:cNvGrpSpPr/>
          <p:nvPr/>
        </p:nvGrpSpPr>
        <p:grpSpPr>
          <a:xfrm>
            <a:off x="6035020" y="1628800"/>
            <a:ext cx="1179723" cy="727063"/>
            <a:chOff x="6012160" y="1830109"/>
            <a:chExt cx="1179723" cy="727063"/>
          </a:xfrm>
        </p:grpSpPr>
        <p:sp>
          <p:nvSpPr>
            <p:cNvPr id="13" name="文字方塊 12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15" name="直線單箭頭接點 14"/>
            <p:cNvCxnSpPr>
              <a:endCxn id="16" idx="1"/>
            </p:cNvCxnSpPr>
            <p:nvPr/>
          </p:nvCxnSpPr>
          <p:spPr>
            <a:xfrm>
              <a:off x="6594567" y="2127433"/>
              <a:ext cx="597316" cy="429739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群組 21"/>
          <p:cNvGrpSpPr/>
          <p:nvPr/>
        </p:nvGrpSpPr>
        <p:grpSpPr>
          <a:xfrm>
            <a:off x="6314125" y="4512548"/>
            <a:ext cx="1179723" cy="411056"/>
            <a:chOff x="6012160" y="1788385"/>
            <a:chExt cx="1179723" cy="411056"/>
          </a:xfrm>
        </p:grpSpPr>
        <p:sp>
          <p:nvSpPr>
            <p:cNvPr id="25" name="文字方塊 24"/>
            <p:cNvSpPr txBox="1"/>
            <p:nvPr/>
          </p:nvSpPr>
          <p:spPr>
            <a:xfrm>
              <a:off x="6012160" y="1830109"/>
              <a:ext cx="6351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back</a:t>
              </a:r>
              <a:endParaRPr lang="zh-TW" altLang="en-US" dirty="0"/>
            </a:p>
          </p:txBody>
        </p:sp>
        <p:cxnSp>
          <p:nvCxnSpPr>
            <p:cNvPr id="26" name="直線單箭頭接點 25"/>
            <p:cNvCxnSpPr>
              <a:stCxn id="25" idx="3"/>
              <a:endCxn id="16" idx="3"/>
            </p:cNvCxnSpPr>
            <p:nvPr/>
          </p:nvCxnSpPr>
          <p:spPr>
            <a:xfrm flipV="1">
              <a:off x="6647270" y="1788385"/>
              <a:ext cx="544613" cy="22639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群組 26"/>
          <p:cNvGrpSpPr/>
          <p:nvPr/>
        </p:nvGrpSpPr>
        <p:grpSpPr>
          <a:xfrm>
            <a:off x="7164288" y="2225996"/>
            <a:ext cx="576064" cy="584775"/>
            <a:chOff x="7092280" y="2851845"/>
            <a:chExt cx="576064" cy="584775"/>
          </a:xfrm>
        </p:grpSpPr>
        <p:sp>
          <p:nvSpPr>
            <p:cNvPr id="28" name="橢圓 2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 smtClean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34" name="直線單箭頭接點 33"/>
          <p:cNvCxnSpPr/>
          <p:nvPr/>
        </p:nvCxnSpPr>
        <p:spPr>
          <a:xfrm>
            <a:off x="7521434" y="2833537"/>
            <a:ext cx="79271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群組 19"/>
          <p:cNvGrpSpPr/>
          <p:nvPr/>
        </p:nvGrpSpPr>
        <p:grpSpPr>
          <a:xfrm>
            <a:off x="7339939" y="3170811"/>
            <a:ext cx="576064" cy="902564"/>
            <a:chOff x="7339939" y="3170811"/>
            <a:chExt cx="576064" cy="902564"/>
          </a:xfrm>
        </p:grpSpPr>
        <p:grpSp>
          <p:nvGrpSpPr>
            <p:cNvPr id="41" name="群組 40"/>
            <p:cNvGrpSpPr/>
            <p:nvPr/>
          </p:nvGrpSpPr>
          <p:grpSpPr>
            <a:xfrm>
              <a:off x="7339939" y="3170811"/>
              <a:ext cx="576064" cy="584775"/>
              <a:chOff x="7092280" y="2851845"/>
              <a:chExt cx="576064" cy="584775"/>
            </a:xfrm>
          </p:grpSpPr>
          <p:sp>
            <p:nvSpPr>
              <p:cNvPr id="48" name="橢圓 47"/>
              <p:cNvSpPr/>
              <p:nvPr/>
            </p:nvSpPr>
            <p:spPr>
              <a:xfrm>
                <a:off x="7092280" y="285293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49" name="文字方塊 48"/>
              <p:cNvSpPr txBox="1"/>
              <p:nvPr/>
            </p:nvSpPr>
            <p:spPr>
              <a:xfrm>
                <a:off x="7179528" y="2851845"/>
                <a:ext cx="42992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b="1" dirty="0">
                    <a:solidFill>
                      <a:srgbClr val="0000FF"/>
                    </a:solidFill>
                    <a:latin typeface="微軟正黑體" pitchFamily="34" charset="-120"/>
                    <a:ea typeface="微軟正黑體" pitchFamily="34" charset="-120"/>
                  </a:rPr>
                  <a:t>4</a:t>
                </a:r>
                <a:endParaRPr lang="zh-TW" altLang="en-US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endParaRPr>
              </a:p>
            </p:txBody>
          </p:sp>
        </p:grpSp>
        <p:cxnSp>
          <p:nvCxnSpPr>
            <p:cNvPr id="42" name="直線單箭頭接點 41"/>
            <p:cNvCxnSpPr/>
            <p:nvPr/>
          </p:nvCxnSpPr>
          <p:spPr>
            <a:xfrm>
              <a:off x="7697085" y="3778352"/>
              <a:ext cx="79271" cy="295023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群組 49"/>
          <p:cNvGrpSpPr/>
          <p:nvPr/>
        </p:nvGrpSpPr>
        <p:grpSpPr>
          <a:xfrm>
            <a:off x="7531530" y="4131486"/>
            <a:ext cx="616437" cy="1217607"/>
            <a:chOff x="7164288" y="3420289"/>
            <a:chExt cx="616437" cy="1217607"/>
          </a:xfrm>
        </p:grpSpPr>
        <p:grpSp>
          <p:nvGrpSpPr>
            <p:cNvPr id="51" name="群組 50"/>
            <p:cNvGrpSpPr/>
            <p:nvPr/>
          </p:nvGrpSpPr>
          <p:grpSpPr>
            <a:xfrm>
              <a:off x="7164288" y="3420289"/>
              <a:ext cx="576064" cy="584775"/>
              <a:chOff x="7092280" y="2851845"/>
              <a:chExt cx="576064" cy="584775"/>
            </a:xfrm>
          </p:grpSpPr>
          <p:sp>
            <p:nvSpPr>
              <p:cNvPr id="58" name="橢圓 57"/>
              <p:cNvSpPr/>
              <p:nvPr/>
            </p:nvSpPr>
            <p:spPr>
              <a:xfrm>
                <a:off x="7092280" y="285293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59" name="文字方塊 58"/>
              <p:cNvSpPr txBox="1"/>
              <p:nvPr/>
            </p:nvSpPr>
            <p:spPr>
              <a:xfrm>
                <a:off x="7179528" y="2851845"/>
                <a:ext cx="42992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b="1" dirty="0" smtClean="0">
                    <a:solidFill>
                      <a:srgbClr val="0000FF"/>
                    </a:solidFill>
                    <a:latin typeface="微軟正黑體" pitchFamily="34" charset="-120"/>
                    <a:ea typeface="微軟正黑體" pitchFamily="34" charset="-120"/>
                  </a:rPr>
                  <a:t>6</a:t>
                </a:r>
                <a:endParaRPr lang="zh-TW" altLang="en-US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endParaRPr>
              </a:p>
            </p:txBody>
          </p:sp>
        </p:grpSp>
        <p:cxnSp>
          <p:nvCxnSpPr>
            <p:cNvPr id="52" name="直線單箭頭接點 51"/>
            <p:cNvCxnSpPr/>
            <p:nvPr/>
          </p:nvCxnSpPr>
          <p:spPr>
            <a:xfrm>
              <a:off x="7521434" y="4027830"/>
              <a:ext cx="79271" cy="295023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3" name="群組 52"/>
            <p:cNvGrpSpPr/>
            <p:nvPr/>
          </p:nvGrpSpPr>
          <p:grpSpPr>
            <a:xfrm>
              <a:off x="7420685" y="4349864"/>
              <a:ext cx="360040" cy="288032"/>
              <a:chOff x="6084168" y="2708920"/>
              <a:chExt cx="360040" cy="288032"/>
            </a:xfrm>
          </p:grpSpPr>
          <p:cxnSp>
            <p:nvCxnSpPr>
              <p:cNvPr id="54" name="直線接點 53"/>
              <p:cNvCxnSpPr/>
              <p:nvPr/>
            </p:nvCxnSpPr>
            <p:spPr>
              <a:xfrm>
                <a:off x="6084168" y="2852936"/>
                <a:ext cx="36004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接點 54"/>
              <p:cNvCxnSpPr/>
              <p:nvPr/>
            </p:nvCxnSpPr>
            <p:spPr>
              <a:xfrm>
                <a:off x="6129188" y="2924944"/>
                <a:ext cx="27000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接點 55"/>
              <p:cNvCxnSpPr/>
              <p:nvPr/>
            </p:nvCxnSpPr>
            <p:spPr>
              <a:xfrm>
                <a:off x="6174188" y="2996952"/>
                <a:ext cx="18000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接點 56"/>
              <p:cNvCxnSpPr/>
              <p:nvPr/>
            </p:nvCxnSpPr>
            <p:spPr>
              <a:xfrm>
                <a:off x="6264188" y="2708920"/>
                <a:ext cx="0" cy="14401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80456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字版面配置區 6"/>
          <p:cNvSpPr txBox="1">
            <a:spLocks/>
          </p:cNvSpPr>
          <p:nvPr/>
        </p:nvSpPr>
        <p:spPr>
          <a:xfrm>
            <a:off x="251520" y="2199441"/>
            <a:ext cx="5040560" cy="432048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/>
              <a:t>Queue() : front(NULL), back(NULL), number(0) {};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395536" y="2852936"/>
            <a:ext cx="2520280" cy="3888432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/>
              <a:t>Queue x;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main</a:t>
            </a:r>
            <a:r>
              <a:rPr lang="en-US" altLang="zh-TW" sz="1800" dirty="0" smtClean="0"/>
              <a:t>() </a:t>
            </a:r>
            <a:r>
              <a:rPr lang="en-US" altLang="zh-TW" sz="1800" dirty="0"/>
              <a:t>{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(5);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(9);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(4);</a:t>
            </a:r>
          </a:p>
          <a:p>
            <a:pPr defTabSz="360000"/>
            <a:r>
              <a:rPr lang="en-US" altLang="zh-TW" sz="1800" dirty="0"/>
              <a:t>	d=</a:t>
            </a:r>
            <a:r>
              <a:rPr lang="en-US" altLang="zh-TW" sz="1800" dirty="0" err="1"/>
              <a:t>x.get</a:t>
            </a:r>
            <a:r>
              <a:rPr lang="en-US" altLang="zh-TW" sz="1800" dirty="0"/>
              <a:t>();</a:t>
            </a:r>
          </a:p>
          <a:p>
            <a:pPr defTabSz="360000"/>
            <a:r>
              <a:rPr lang="en-US" altLang="zh-TW" sz="1800" dirty="0" smtClean="0"/>
              <a:t>	</a:t>
            </a:r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(6);</a:t>
            </a:r>
          </a:p>
          <a:p>
            <a:pPr defTabSz="360000"/>
            <a:r>
              <a:rPr lang="en-US" altLang="zh-TW" sz="1800" dirty="0"/>
              <a:t>	d=</a:t>
            </a:r>
            <a:r>
              <a:rPr lang="en-US" altLang="zh-TW" sz="1800" dirty="0" err="1"/>
              <a:t>x.get</a:t>
            </a:r>
            <a:r>
              <a:rPr lang="en-US" altLang="zh-TW" sz="1800" dirty="0"/>
              <a:t>();</a:t>
            </a:r>
            <a:br>
              <a:rPr lang="en-US" altLang="zh-TW" sz="1800" dirty="0"/>
            </a:br>
            <a:r>
              <a:rPr lang="en-US" altLang="zh-TW" sz="1800" dirty="0"/>
              <a:t>	</a:t>
            </a:r>
            <a:r>
              <a:rPr lang="en-US" altLang="zh-TW" sz="1800" dirty="0" err="1"/>
              <a:t>x.print</a:t>
            </a:r>
            <a:r>
              <a:rPr lang="en-US" altLang="zh-TW" sz="1800" dirty="0"/>
              <a:t>();</a:t>
            </a:r>
          </a:p>
          <a:p>
            <a:pPr defTabSz="360000"/>
            <a:r>
              <a:rPr lang="en-US" altLang="zh-TW" sz="1800" dirty="0"/>
              <a:t>	return 0;</a:t>
            </a:r>
          </a:p>
          <a:p>
            <a:pPr defTabSz="360000"/>
            <a:r>
              <a:rPr lang="en-US" altLang="zh-TW" sz="1800" dirty="0"/>
              <a:t>}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16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635896" y="1043444"/>
            <a:ext cx="2294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dirty="0" smtClean="0"/>
              <a:t>認識動態 </a:t>
            </a:r>
            <a:r>
              <a:rPr lang="en-US" altLang="zh-TW" dirty="0" smtClean="0"/>
              <a:t>Queue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" name="圓角矩形 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10" name="圓角矩形 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5724128" y="1556792"/>
            <a:ext cx="3024336" cy="4680520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853500" y="5331688"/>
            <a:ext cx="1054204" cy="28803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4786931" y="1579251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577951" y="1556792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251520" y="1844824"/>
            <a:ext cx="4062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建構</a:t>
            </a:r>
            <a:r>
              <a:rPr lang="zh-TW" altLang="en-US" dirty="0" smtClean="0"/>
              <a:t>函數 </a:t>
            </a:r>
            <a:r>
              <a:rPr lang="en-US" altLang="zh-TW" dirty="0" smtClean="0"/>
              <a:t>(</a:t>
            </a:r>
            <a:r>
              <a:rPr lang="zh-TW" altLang="en-US" dirty="0" smtClean="0"/>
              <a:t>宣告時物件時會執行本函數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4159802" y="2788424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d=9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4" name="群組 23"/>
          <p:cNvGrpSpPr/>
          <p:nvPr/>
        </p:nvGrpSpPr>
        <p:grpSpPr>
          <a:xfrm>
            <a:off x="6035020" y="1628800"/>
            <a:ext cx="1179723" cy="727063"/>
            <a:chOff x="6012160" y="1830109"/>
            <a:chExt cx="1179723" cy="727063"/>
          </a:xfrm>
        </p:grpSpPr>
        <p:sp>
          <p:nvSpPr>
            <p:cNvPr id="13" name="文字方塊 12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15" name="直線單箭頭接點 14"/>
            <p:cNvCxnSpPr/>
            <p:nvPr/>
          </p:nvCxnSpPr>
          <p:spPr>
            <a:xfrm>
              <a:off x="6594567" y="2127433"/>
              <a:ext cx="597316" cy="429739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群組 21"/>
          <p:cNvGrpSpPr/>
          <p:nvPr/>
        </p:nvGrpSpPr>
        <p:grpSpPr>
          <a:xfrm>
            <a:off x="6314125" y="4512548"/>
            <a:ext cx="1179723" cy="411056"/>
            <a:chOff x="6012160" y="1788385"/>
            <a:chExt cx="1179723" cy="411056"/>
          </a:xfrm>
        </p:grpSpPr>
        <p:sp>
          <p:nvSpPr>
            <p:cNvPr id="25" name="文字方塊 24"/>
            <p:cNvSpPr txBox="1"/>
            <p:nvPr/>
          </p:nvSpPr>
          <p:spPr>
            <a:xfrm>
              <a:off x="6012160" y="1830109"/>
              <a:ext cx="6351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back</a:t>
              </a:r>
              <a:endParaRPr lang="zh-TW" altLang="en-US" dirty="0"/>
            </a:p>
          </p:txBody>
        </p:sp>
        <p:cxnSp>
          <p:nvCxnSpPr>
            <p:cNvPr id="26" name="直線單箭頭接點 25"/>
            <p:cNvCxnSpPr>
              <a:stCxn id="25" idx="3"/>
            </p:cNvCxnSpPr>
            <p:nvPr/>
          </p:nvCxnSpPr>
          <p:spPr>
            <a:xfrm flipV="1">
              <a:off x="6647270" y="1788385"/>
              <a:ext cx="544613" cy="22639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群組 15"/>
          <p:cNvGrpSpPr/>
          <p:nvPr/>
        </p:nvGrpSpPr>
        <p:grpSpPr>
          <a:xfrm>
            <a:off x="7164288" y="2225996"/>
            <a:ext cx="576064" cy="902564"/>
            <a:chOff x="7164288" y="2225996"/>
            <a:chExt cx="576064" cy="902564"/>
          </a:xfrm>
        </p:grpSpPr>
        <p:grpSp>
          <p:nvGrpSpPr>
            <p:cNvPr id="27" name="群組 26"/>
            <p:cNvGrpSpPr/>
            <p:nvPr/>
          </p:nvGrpSpPr>
          <p:grpSpPr>
            <a:xfrm>
              <a:off x="7164288" y="2225996"/>
              <a:ext cx="576064" cy="584775"/>
              <a:chOff x="7092280" y="2851845"/>
              <a:chExt cx="576064" cy="584775"/>
            </a:xfrm>
          </p:grpSpPr>
          <p:sp>
            <p:nvSpPr>
              <p:cNvPr id="28" name="橢圓 27"/>
              <p:cNvSpPr/>
              <p:nvPr/>
            </p:nvSpPr>
            <p:spPr>
              <a:xfrm>
                <a:off x="7092280" y="285293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29" name="文字方塊 28"/>
              <p:cNvSpPr txBox="1"/>
              <p:nvPr/>
            </p:nvSpPr>
            <p:spPr>
              <a:xfrm>
                <a:off x="7179528" y="2851845"/>
                <a:ext cx="42992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b="1" dirty="0" smtClean="0">
                    <a:solidFill>
                      <a:srgbClr val="0000FF"/>
                    </a:solidFill>
                    <a:latin typeface="微軟正黑體" pitchFamily="34" charset="-120"/>
                    <a:ea typeface="微軟正黑體" pitchFamily="34" charset="-120"/>
                  </a:rPr>
                  <a:t>9</a:t>
                </a:r>
                <a:endParaRPr lang="zh-TW" altLang="en-US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endParaRPr>
              </a:p>
            </p:txBody>
          </p:sp>
        </p:grpSp>
        <p:cxnSp>
          <p:nvCxnSpPr>
            <p:cNvPr id="34" name="直線單箭頭接點 33"/>
            <p:cNvCxnSpPr/>
            <p:nvPr/>
          </p:nvCxnSpPr>
          <p:spPr>
            <a:xfrm>
              <a:off x="7521434" y="2833537"/>
              <a:ext cx="79271" cy="295023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群組 19"/>
          <p:cNvGrpSpPr/>
          <p:nvPr/>
        </p:nvGrpSpPr>
        <p:grpSpPr>
          <a:xfrm>
            <a:off x="7339939" y="3170811"/>
            <a:ext cx="576064" cy="902564"/>
            <a:chOff x="7339939" y="3170811"/>
            <a:chExt cx="576064" cy="902564"/>
          </a:xfrm>
        </p:grpSpPr>
        <p:grpSp>
          <p:nvGrpSpPr>
            <p:cNvPr id="41" name="群組 40"/>
            <p:cNvGrpSpPr/>
            <p:nvPr/>
          </p:nvGrpSpPr>
          <p:grpSpPr>
            <a:xfrm>
              <a:off x="7339939" y="3170811"/>
              <a:ext cx="576064" cy="584775"/>
              <a:chOff x="7092280" y="2851845"/>
              <a:chExt cx="576064" cy="584775"/>
            </a:xfrm>
          </p:grpSpPr>
          <p:sp>
            <p:nvSpPr>
              <p:cNvPr id="48" name="橢圓 47"/>
              <p:cNvSpPr/>
              <p:nvPr/>
            </p:nvSpPr>
            <p:spPr>
              <a:xfrm>
                <a:off x="7092280" y="285293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49" name="文字方塊 48"/>
              <p:cNvSpPr txBox="1"/>
              <p:nvPr/>
            </p:nvSpPr>
            <p:spPr>
              <a:xfrm>
                <a:off x="7179528" y="2851845"/>
                <a:ext cx="42992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b="1" dirty="0">
                    <a:solidFill>
                      <a:srgbClr val="0000FF"/>
                    </a:solidFill>
                    <a:latin typeface="微軟正黑體" pitchFamily="34" charset="-120"/>
                    <a:ea typeface="微軟正黑體" pitchFamily="34" charset="-120"/>
                  </a:rPr>
                  <a:t>4</a:t>
                </a:r>
                <a:endParaRPr lang="zh-TW" altLang="en-US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endParaRPr>
              </a:p>
            </p:txBody>
          </p:sp>
        </p:grpSp>
        <p:cxnSp>
          <p:nvCxnSpPr>
            <p:cNvPr id="42" name="直線單箭頭接點 41"/>
            <p:cNvCxnSpPr/>
            <p:nvPr/>
          </p:nvCxnSpPr>
          <p:spPr>
            <a:xfrm>
              <a:off x="7697085" y="3778352"/>
              <a:ext cx="79271" cy="295023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群組 49"/>
          <p:cNvGrpSpPr/>
          <p:nvPr/>
        </p:nvGrpSpPr>
        <p:grpSpPr>
          <a:xfrm>
            <a:off x="7531530" y="4131486"/>
            <a:ext cx="616437" cy="1217607"/>
            <a:chOff x="7164288" y="3420289"/>
            <a:chExt cx="616437" cy="1217607"/>
          </a:xfrm>
        </p:grpSpPr>
        <p:grpSp>
          <p:nvGrpSpPr>
            <p:cNvPr id="51" name="群組 50"/>
            <p:cNvGrpSpPr/>
            <p:nvPr/>
          </p:nvGrpSpPr>
          <p:grpSpPr>
            <a:xfrm>
              <a:off x="7164288" y="3420289"/>
              <a:ext cx="576064" cy="584775"/>
              <a:chOff x="7092280" y="2851845"/>
              <a:chExt cx="576064" cy="584775"/>
            </a:xfrm>
          </p:grpSpPr>
          <p:sp>
            <p:nvSpPr>
              <p:cNvPr id="58" name="橢圓 57"/>
              <p:cNvSpPr/>
              <p:nvPr/>
            </p:nvSpPr>
            <p:spPr>
              <a:xfrm>
                <a:off x="7092280" y="285293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59" name="文字方塊 58"/>
              <p:cNvSpPr txBox="1"/>
              <p:nvPr/>
            </p:nvSpPr>
            <p:spPr>
              <a:xfrm>
                <a:off x="7179528" y="2851845"/>
                <a:ext cx="42992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b="1" dirty="0" smtClean="0">
                    <a:solidFill>
                      <a:srgbClr val="0000FF"/>
                    </a:solidFill>
                    <a:latin typeface="微軟正黑體" pitchFamily="34" charset="-120"/>
                    <a:ea typeface="微軟正黑體" pitchFamily="34" charset="-120"/>
                  </a:rPr>
                  <a:t>6</a:t>
                </a:r>
                <a:endParaRPr lang="zh-TW" altLang="en-US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endParaRPr>
              </a:p>
            </p:txBody>
          </p:sp>
        </p:grpSp>
        <p:cxnSp>
          <p:nvCxnSpPr>
            <p:cNvPr id="52" name="直線單箭頭接點 51"/>
            <p:cNvCxnSpPr/>
            <p:nvPr/>
          </p:nvCxnSpPr>
          <p:spPr>
            <a:xfrm>
              <a:off x="7521434" y="4027830"/>
              <a:ext cx="79271" cy="295023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3" name="群組 52"/>
            <p:cNvGrpSpPr/>
            <p:nvPr/>
          </p:nvGrpSpPr>
          <p:grpSpPr>
            <a:xfrm>
              <a:off x="7420685" y="4349864"/>
              <a:ext cx="360040" cy="288032"/>
              <a:chOff x="6084168" y="2708920"/>
              <a:chExt cx="360040" cy="288032"/>
            </a:xfrm>
          </p:grpSpPr>
          <p:cxnSp>
            <p:nvCxnSpPr>
              <p:cNvPr id="54" name="直線接點 53"/>
              <p:cNvCxnSpPr/>
              <p:nvPr/>
            </p:nvCxnSpPr>
            <p:spPr>
              <a:xfrm>
                <a:off x="6084168" y="2852936"/>
                <a:ext cx="36004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接點 54"/>
              <p:cNvCxnSpPr/>
              <p:nvPr/>
            </p:nvCxnSpPr>
            <p:spPr>
              <a:xfrm>
                <a:off x="6129188" y="2924944"/>
                <a:ext cx="27000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接點 55"/>
              <p:cNvCxnSpPr/>
              <p:nvPr/>
            </p:nvCxnSpPr>
            <p:spPr>
              <a:xfrm>
                <a:off x="6174188" y="2996952"/>
                <a:ext cx="18000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接點 56"/>
              <p:cNvCxnSpPr/>
              <p:nvPr/>
            </p:nvCxnSpPr>
            <p:spPr>
              <a:xfrm>
                <a:off x="6264188" y="2708920"/>
                <a:ext cx="0" cy="14401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943666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7037E-6 L 0.01528 0.14166 " pathEditMode="relative" ptsTypes="AA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字版面配置區 6"/>
          <p:cNvSpPr txBox="1">
            <a:spLocks/>
          </p:cNvSpPr>
          <p:nvPr/>
        </p:nvSpPr>
        <p:spPr>
          <a:xfrm>
            <a:off x="251520" y="2199441"/>
            <a:ext cx="5040560" cy="432048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/>
              <a:t>Queue() : front(NULL), back(NULL), number(0) {};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395536" y="2852936"/>
            <a:ext cx="2520280" cy="3888432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/>
              <a:t>Queue x;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main</a:t>
            </a:r>
            <a:r>
              <a:rPr lang="en-US" altLang="zh-TW" sz="1800" dirty="0" smtClean="0"/>
              <a:t>() </a:t>
            </a:r>
            <a:r>
              <a:rPr lang="en-US" altLang="zh-TW" sz="1800" dirty="0"/>
              <a:t>{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(5);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(9);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(4);</a:t>
            </a:r>
          </a:p>
          <a:p>
            <a:pPr defTabSz="360000"/>
            <a:r>
              <a:rPr lang="en-US" altLang="zh-TW" sz="1800" dirty="0"/>
              <a:t>	d=</a:t>
            </a:r>
            <a:r>
              <a:rPr lang="en-US" altLang="zh-TW" sz="1800" dirty="0" err="1"/>
              <a:t>x.get</a:t>
            </a:r>
            <a:r>
              <a:rPr lang="en-US" altLang="zh-TW" sz="1800" dirty="0"/>
              <a:t>();</a:t>
            </a:r>
          </a:p>
          <a:p>
            <a:pPr defTabSz="360000"/>
            <a:r>
              <a:rPr lang="en-US" altLang="zh-TW" sz="1800" dirty="0" smtClean="0"/>
              <a:t>	</a:t>
            </a:r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(6);</a:t>
            </a:r>
          </a:p>
          <a:p>
            <a:pPr defTabSz="360000"/>
            <a:r>
              <a:rPr lang="en-US" altLang="zh-TW" sz="1800" dirty="0"/>
              <a:t>	d=</a:t>
            </a:r>
            <a:r>
              <a:rPr lang="en-US" altLang="zh-TW" sz="1800" dirty="0" err="1"/>
              <a:t>x.get</a:t>
            </a:r>
            <a:r>
              <a:rPr lang="en-US" altLang="zh-TW" sz="1800" dirty="0"/>
              <a:t>();</a:t>
            </a:r>
            <a:br>
              <a:rPr lang="en-US" altLang="zh-TW" sz="1800" dirty="0"/>
            </a:br>
            <a:r>
              <a:rPr lang="en-US" altLang="zh-TW" sz="1800" dirty="0"/>
              <a:t>	</a:t>
            </a:r>
            <a:r>
              <a:rPr lang="en-US" altLang="zh-TW" sz="1800" dirty="0" err="1"/>
              <a:t>x.print</a:t>
            </a:r>
            <a:r>
              <a:rPr lang="en-US" altLang="zh-TW" sz="1800" dirty="0"/>
              <a:t>();</a:t>
            </a:r>
          </a:p>
          <a:p>
            <a:pPr defTabSz="360000"/>
            <a:r>
              <a:rPr lang="en-US" altLang="zh-TW" sz="1800" dirty="0"/>
              <a:t>	return 0;</a:t>
            </a:r>
          </a:p>
          <a:p>
            <a:pPr defTabSz="360000"/>
            <a:r>
              <a:rPr lang="en-US" altLang="zh-TW" sz="1800" dirty="0"/>
              <a:t>}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17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635896" y="1043444"/>
            <a:ext cx="2294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dirty="0" smtClean="0"/>
              <a:t>認識動態 </a:t>
            </a:r>
            <a:r>
              <a:rPr lang="en-US" altLang="zh-TW" dirty="0" smtClean="0"/>
              <a:t>Queue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" name="圓角矩形 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10" name="圓角矩形 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5724128" y="1556792"/>
            <a:ext cx="3024336" cy="4680520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853500" y="5612100"/>
            <a:ext cx="1054204" cy="28803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4786931" y="1579251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577951" y="1556792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251520" y="1844824"/>
            <a:ext cx="4062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建構</a:t>
            </a:r>
            <a:r>
              <a:rPr lang="zh-TW" altLang="en-US" dirty="0" smtClean="0"/>
              <a:t>函數 </a:t>
            </a:r>
            <a:r>
              <a:rPr lang="en-US" altLang="zh-TW" dirty="0" smtClean="0"/>
              <a:t>(</a:t>
            </a:r>
            <a:r>
              <a:rPr lang="zh-TW" altLang="en-US" dirty="0" smtClean="0"/>
              <a:t>宣告時物件時會執行本函數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4159802" y="2788424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d=9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4" name="群組 23"/>
          <p:cNvGrpSpPr/>
          <p:nvPr/>
        </p:nvGrpSpPr>
        <p:grpSpPr>
          <a:xfrm>
            <a:off x="6171416" y="2596021"/>
            <a:ext cx="1179723" cy="727063"/>
            <a:chOff x="6012160" y="1830109"/>
            <a:chExt cx="1179723" cy="727063"/>
          </a:xfrm>
        </p:grpSpPr>
        <p:sp>
          <p:nvSpPr>
            <p:cNvPr id="13" name="文字方塊 12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15" name="直線單箭頭接點 14"/>
            <p:cNvCxnSpPr/>
            <p:nvPr/>
          </p:nvCxnSpPr>
          <p:spPr>
            <a:xfrm>
              <a:off x="6594567" y="2127433"/>
              <a:ext cx="597316" cy="429739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群組 21"/>
          <p:cNvGrpSpPr/>
          <p:nvPr/>
        </p:nvGrpSpPr>
        <p:grpSpPr>
          <a:xfrm>
            <a:off x="6314125" y="4512548"/>
            <a:ext cx="1179723" cy="411056"/>
            <a:chOff x="6012160" y="1788385"/>
            <a:chExt cx="1179723" cy="411056"/>
          </a:xfrm>
        </p:grpSpPr>
        <p:sp>
          <p:nvSpPr>
            <p:cNvPr id="25" name="文字方塊 24"/>
            <p:cNvSpPr txBox="1"/>
            <p:nvPr/>
          </p:nvSpPr>
          <p:spPr>
            <a:xfrm>
              <a:off x="6012160" y="1830109"/>
              <a:ext cx="6351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back</a:t>
              </a:r>
              <a:endParaRPr lang="zh-TW" altLang="en-US" dirty="0"/>
            </a:p>
          </p:txBody>
        </p:sp>
        <p:cxnSp>
          <p:nvCxnSpPr>
            <p:cNvPr id="26" name="直線單箭頭接點 25"/>
            <p:cNvCxnSpPr>
              <a:stCxn id="25" idx="3"/>
            </p:cNvCxnSpPr>
            <p:nvPr/>
          </p:nvCxnSpPr>
          <p:spPr>
            <a:xfrm flipV="1">
              <a:off x="6647270" y="1788385"/>
              <a:ext cx="544613" cy="22639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群組 19"/>
          <p:cNvGrpSpPr/>
          <p:nvPr/>
        </p:nvGrpSpPr>
        <p:grpSpPr>
          <a:xfrm>
            <a:off x="7339939" y="3170811"/>
            <a:ext cx="576064" cy="902564"/>
            <a:chOff x="7339939" y="3170811"/>
            <a:chExt cx="576064" cy="902564"/>
          </a:xfrm>
        </p:grpSpPr>
        <p:grpSp>
          <p:nvGrpSpPr>
            <p:cNvPr id="41" name="群組 40"/>
            <p:cNvGrpSpPr/>
            <p:nvPr/>
          </p:nvGrpSpPr>
          <p:grpSpPr>
            <a:xfrm>
              <a:off x="7339939" y="3170811"/>
              <a:ext cx="576064" cy="584775"/>
              <a:chOff x="7092280" y="2851845"/>
              <a:chExt cx="576064" cy="584775"/>
            </a:xfrm>
          </p:grpSpPr>
          <p:sp>
            <p:nvSpPr>
              <p:cNvPr id="48" name="橢圓 47"/>
              <p:cNvSpPr/>
              <p:nvPr/>
            </p:nvSpPr>
            <p:spPr>
              <a:xfrm>
                <a:off x="7092280" y="285293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49" name="文字方塊 48"/>
              <p:cNvSpPr txBox="1"/>
              <p:nvPr/>
            </p:nvSpPr>
            <p:spPr>
              <a:xfrm>
                <a:off x="7179528" y="2851845"/>
                <a:ext cx="42992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b="1" dirty="0">
                    <a:solidFill>
                      <a:srgbClr val="0000FF"/>
                    </a:solidFill>
                    <a:latin typeface="微軟正黑體" pitchFamily="34" charset="-120"/>
                    <a:ea typeface="微軟正黑體" pitchFamily="34" charset="-120"/>
                  </a:rPr>
                  <a:t>4</a:t>
                </a:r>
                <a:endParaRPr lang="zh-TW" altLang="en-US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endParaRPr>
              </a:p>
            </p:txBody>
          </p:sp>
        </p:grpSp>
        <p:cxnSp>
          <p:nvCxnSpPr>
            <p:cNvPr id="42" name="直線單箭頭接點 41"/>
            <p:cNvCxnSpPr/>
            <p:nvPr/>
          </p:nvCxnSpPr>
          <p:spPr>
            <a:xfrm>
              <a:off x="7697085" y="3778352"/>
              <a:ext cx="79271" cy="295023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群組 49"/>
          <p:cNvGrpSpPr/>
          <p:nvPr/>
        </p:nvGrpSpPr>
        <p:grpSpPr>
          <a:xfrm>
            <a:off x="7531530" y="4131486"/>
            <a:ext cx="616437" cy="1217607"/>
            <a:chOff x="7164288" y="3420289"/>
            <a:chExt cx="616437" cy="1217607"/>
          </a:xfrm>
        </p:grpSpPr>
        <p:grpSp>
          <p:nvGrpSpPr>
            <p:cNvPr id="51" name="群組 50"/>
            <p:cNvGrpSpPr/>
            <p:nvPr/>
          </p:nvGrpSpPr>
          <p:grpSpPr>
            <a:xfrm>
              <a:off x="7164288" y="3420289"/>
              <a:ext cx="576064" cy="584775"/>
              <a:chOff x="7092280" y="2851845"/>
              <a:chExt cx="576064" cy="584775"/>
            </a:xfrm>
          </p:grpSpPr>
          <p:sp>
            <p:nvSpPr>
              <p:cNvPr id="58" name="橢圓 57"/>
              <p:cNvSpPr/>
              <p:nvPr/>
            </p:nvSpPr>
            <p:spPr>
              <a:xfrm>
                <a:off x="7092280" y="285293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59" name="文字方塊 58"/>
              <p:cNvSpPr txBox="1"/>
              <p:nvPr/>
            </p:nvSpPr>
            <p:spPr>
              <a:xfrm>
                <a:off x="7179528" y="2851845"/>
                <a:ext cx="42992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b="1" dirty="0" smtClean="0">
                    <a:solidFill>
                      <a:srgbClr val="0000FF"/>
                    </a:solidFill>
                    <a:latin typeface="微軟正黑體" pitchFamily="34" charset="-120"/>
                    <a:ea typeface="微軟正黑體" pitchFamily="34" charset="-120"/>
                  </a:rPr>
                  <a:t>6</a:t>
                </a:r>
                <a:endParaRPr lang="zh-TW" altLang="en-US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endParaRPr>
              </a:p>
            </p:txBody>
          </p:sp>
        </p:grpSp>
        <p:cxnSp>
          <p:nvCxnSpPr>
            <p:cNvPr id="52" name="直線單箭頭接點 51"/>
            <p:cNvCxnSpPr/>
            <p:nvPr/>
          </p:nvCxnSpPr>
          <p:spPr>
            <a:xfrm>
              <a:off x="7521434" y="4027830"/>
              <a:ext cx="79271" cy="295023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3" name="群組 52"/>
            <p:cNvGrpSpPr/>
            <p:nvPr/>
          </p:nvGrpSpPr>
          <p:grpSpPr>
            <a:xfrm>
              <a:off x="7420685" y="4349864"/>
              <a:ext cx="360040" cy="288032"/>
              <a:chOff x="6084168" y="2708920"/>
              <a:chExt cx="360040" cy="288032"/>
            </a:xfrm>
          </p:grpSpPr>
          <p:cxnSp>
            <p:nvCxnSpPr>
              <p:cNvPr id="54" name="直線接點 53"/>
              <p:cNvCxnSpPr/>
              <p:nvPr/>
            </p:nvCxnSpPr>
            <p:spPr>
              <a:xfrm>
                <a:off x="6084168" y="2852936"/>
                <a:ext cx="36004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接點 54"/>
              <p:cNvCxnSpPr/>
              <p:nvPr/>
            </p:nvCxnSpPr>
            <p:spPr>
              <a:xfrm>
                <a:off x="6129188" y="2924944"/>
                <a:ext cx="27000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接點 55"/>
              <p:cNvCxnSpPr/>
              <p:nvPr/>
            </p:nvCxnSpPr>
            <p:spPr>
              <a:xfrm>
                <a:off x="6174188" y="2996952"/>
                <a:ext cx="18000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接點 56"/>
              <p:cNvCxnSpPr/>
              <p:nvPr/>
            </p:nvCxnSpPr>
            <p:spPr>
              <a:xfrm>
                <a:off x="6264188" y="2708920"/>
                <a:ext cx="0" cy="14401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7" name="圖片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1028" y="3520371"/>
            <a:ext cx="1362265" cy="1800476"/>
          </a:xfrm>
          <a:prstGeom prst="rect">
            <a:avLst/>
          </a:prstGeom>
        </p:spPr>
      </p:pic>
      <p:sp>
        <p:nvSpPr>
          <p:cNvPr id="43" name="文字方塊 42"/>
          <p:cNvSpPr txBox="1"/>
          <p:nvPr/>
        </p:nvSpPr>
        <p:spPr>
          <a:xfrm>
            <a:off x="3556370" y="3717032"/>
            <a:ext cx="3962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/>
              <a:t>4</a:t>
            </a:r>
            <a:endParaRPr lang="zh-TW" altLang="en-US" sz="3200" dirty="0"/>
          </a:p>
        </p:txBody>
      </p:sp>
      <p:sp>
        <p:nvSpPr>
          <p:cNvPr id="44" name="文字方塊 43"/>
          <p:cNvSpPr txBox="1"/>
          <p:nvPr/>
        </p:nvSpPr>
        <p:spPr>
          <a:xfrm>
            <a:off x="3561574" y="4202420"/>
            <a:ext cx="399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/>
              <a:t>6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833451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字版面配置區 6"/>
          <p:cNvSpPr txBox="1">
            <a:spLocks/>
          </p:cNvSpPr>
          <p:nvPr/>
        </p:nvSpPr>
        <p:spPr>
          <a:xfrm>
            <a:off x="251520" y="2199441"/>
            <a:ext cx="5040560" cy="432048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/>
              <a:t>Queue() : front(NULL), back(NULL), number(0) {};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395536" y="2852936"/>
            <a:ext cx="2520280" cy="3888432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/>
              <a:t>Queue x;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main</a:t>
            </a:r>
            <a:r>
              <a:rPr lang="en-US" altLang="zh-TW" sz="1800" dirty="0" smtClean="0"/>
              <a:t>() </a:t>
            </a:r>
            <a:r>
              <a:rPr lang="en-US" altLang="zh-TW" sz="1800" dirty="0"/>
              <a:t>{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(5);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(9);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(4);</a:t>
            </a:r>
          </a:p>
          <a:p>
            <a:pPr defTabSz="360000"/>
            <a:r>
              <a:rPr lang="en-US" altLang="zh-TW" sz="1800" dirty="0"/>
              <a:t>	d=</a:t>
            </a:r>
            <a:r>
              <a:rPr lang="en-US" altLang="zh-TW" sz="1800" dirty="0" err="1"/>
              <a:t>x.get</a:t>
            </a:r>
            <a:r>
              <a:rPr lang="en-US" altLang="zh-TW" sz="1800" dirty="0"/>
              <a:t>();</a:t>
            </a:r>
          </a:p>
          <a:p>
            <a:pPr defTabSz="360000"/>
            <a:r>
              <a:rPr lang="en-US" altLang="zh-TW" sz="1800" dirty="0" smtClean="0"/>
              <a:t>	</a:t>
            </a:r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(6);</a:t>
            </a:r>
          </a:p>
          <a:p>
            <a:pPr defTabSz="360000"/>
            <a:r>
              <a:rPr lang="en-US" altLang="zh-TW" sz="1800" dirty="0"/>
              <a:t>	d=</a:t>
            </a:r>
            <a:r>
              <a:rPr lang="en-US" altLang="zh-TW" sz="1800" dirty="0" err="1"/>
              <a:t>x.get</a:t>
            </a:r>
            <a:r>
              <a:rPr lang="en-US" altLang="zh-TW" sz="1800" dirty="0"/>
              <a:t>();</a:t>
            </a:r>
            <a:br>
              <a:rPr lang="en-US" altLang="zh-TW" sz="1800" dirty="0"/>
            </a:br>
            <a:r>
              <a:rPr lang="en-US" altLang="zh-TW" sz="1800" dirty="0"/>
              <a:t>	</a:t>
            </a:r>
            <a:r>
              <a:rPr lang="en-US" altLang="zh-TW" sz="1800" dirty="0" err="1"/>
              <a:t>x.print</a:t>
            </a:r>
            <a:r>
              <a:rPr lang="en-US" altLang="zh-TW" sz="1800" dirty="0"/>
              <a:t>();</a:t>
            </a:r>
          </a:p>
          <a:p>
            <a:pPr defTabSz="360000"/>
            <a:r>
              <a:rPr lang="en-US" altLang="zh-TW" sz="1800" dirty="0"/>
              <a:t>	return 0;</a:t>
            </a:r>
          </a:p>
          <a:p>
            <a:pPr defTabSz="360000"/>
            <a:r>
              <a:rPr lang="en-US" altLang="zh-TW" sz="1800" dirty="0"/>
              <a:t>}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18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635896" y="1043444"/>
            <a:ext cx="2294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dirty="0" smtClean="0"/>
              <a:t>認識動態 </a:t>
            </a:r>
            <a:r>
              <a:rPr lang="en-US" altLang="zh-TW" dirty="0" smtClean="0"/>
              <a:t>Queue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" name="圓角矩形 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10" name="圓角矩形 9">
            <a:hlinkClick r:id="rId2" action="ppaction://hlinksldjump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首頁</a:t>
            </a:r>
            <a:endParaRPr lang="zh-TW" altLang="en-US" dirty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5724128" y="1556792"/>
            <a:ext cx="3024336" cy="4680520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853500" y="5873844"/>
            <a:ext cx="1054204" cy="28803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4786931" y="1579251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577951" y="1556792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251520" y="1844824"/>
            <a:ext cx="4062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建構</a:t>
            </a:r>
            <a:r>
              <a:rPr lang="zh-TW" altLang="en-US" dirty="0" smtClean="0"/>
              <a:t>函數 </a:t>
            </a:r>
            <a:r>
              <a:rPr lang="en-US" altLang="zh-TW" dirty="0" smtClean="0"/>
              <a:t>(</a:t>
            </a:r>
            <a:r>
              <a:rPr lang="zh-TW" altLang="en-US" dirty="0" smtClean="0"/>
              <a:t>宣告時物件時會執行本函數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4159802" y="2788424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d=9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4" name="群組 23"/>
          <p:cNvGrpSpPr/>
          <p:nvPr/>
        </p:nvGrpSpPr>
        <p:grpSpPr>
          <a:xfrm>
            <a:off x="6171416" y="2596021"/>
            <a:ext cx="1179723" cy="727063"/>
            <a:chOff x="6012160" y="1830109"/>
            <a:chExt cx="1179723" cy="727063"/>
          </a:xfrm>
        </p:grpSpPr>
        <p:sp>
          <p:nvSpPr>
            <p:cNvPr id="13" name="文字方塊 12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15" name="直線單箭頭接點 14"/>
            <p:cNvCxnSpPr/>
            <p:nvPr/>
          </p:nvCxnSpPr>
          <p:spPr>
            <a:xfrm>
              <a:off x="6594567" y="2127433"/>
              <a:ext cx="597316" cy="429739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群組 21"/>
          <p:cNvGrpSpPr/>
          <p:nvPr/>
        </p:nvGrpSpPr>
        <p:grpSpPr>
          <a:xfrm>
            <a:off x="6314125" y="4512548"/>
            <a:ext cx="1179723" cy="411056"/>
            <a:chOff x="6012160" y="1788385"/>
            <a:chExt cx="1179723" cy="411056"/>
          </a:xfrm>
        </p:grpSpPr>
        <p:sp>
          <p:nvSpPr>
            <p:cNvPr id="25" name="文字方塊 24"/>
            <p:cNvSpPr txBox="1"/>
            <p:nvPr/>
          </p:nvSpPr>
          <p:spPr>
            <a:xfrm>
              <a:off x="6012160" y="1830109"/>
              <a:ext cx="6351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back</a:t>
              </a:r>
              <a:endParaRPr lang="zh-TW" altLang="en-US" dirty="0"/>
            </a:p>
          </p:txBody>
        </p:sp>
        <p:cxnSp>
          <p:nvCxnSpPr>
            <p:cNvPr id="26" name="直線單箭頭接點 25"/>
            <p:cNvCxnSpPr>
              <a:stCxn id="25" idx="3"/>
            </p:cNvCxnSpPr>
            <p:nvPr/>
          </p:nvCxnSpPr>
          <p:spPr>
            <a:xfrm flipV="1">
              <a:off x="6647270" y="1788385"/>
              <a:ext cx="544613" cy="22639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群組 19"/>
          <p:cNvGrpSpPr/>
          <p:nvPr/>
        </p:nvGrpSpPr>
        <p:grpSpPr>
          <a:xfrm>
            <a:off x="7339939" y="3170811"/>
            <a:ext cx="576064" cy="902564"/>
            <a:chOff x="7339939" y="3170811"/>
            <a:chExt cx="576064" cy="902564"/>
          </a:xfrm>
        </p:grpSpPr>
        <p:grpSp>
          <p:nvGrpSpPr>
            <p:cNvPr id="41" name="群組 40"/>
            <p:cNvGrpSpPr/>
            <p:nvPr/>
          </p:nvGrpSpPr>
          <p:grpSpPr>
            <a:xfrm>
              <a:off x="7339939" y="3170811"/>
              <a:ext cx="576064" cy="584775"/>
              <a:chOff x="7092280" y="2851845"/>
              <a:chExt cx="576064" cy="584775"/>
            </a:xfrm>
          </p:grpSpPr>
          <p:sp>
            <p:nvSpPr>
              <p:cNvPr id="48" name="橢圓 47"/>
              <p:cNvSpPr/>
              <p:nvPr/>
            </p:nvSpPr>
            <p:spPr>
              <a:xfrm>
                <a:off x="7092280" y="285293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49" name="文字方塊 48"/>
              <p:cNvSpPr txBox="1"/>
              <p:nvPr/>
            </p:nvSpPr>
            <p:spPr>
              <a:xfrm>
                <a:off x="7179528" y="2851845"/>
                <a:ext cx="42992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b="1" dirty="0">
                    <a:solidFill>
                      <a:srgbClr val="0000FF"/>
                    </a:solidFill>
                    <a:latin typeface="微軟正黑體" pitchFamily="34" charset="-120"/>
                    <a:ea typeface="微軟正黑體" pitchFamily="34" charset="-120"/>
                  </a:rPr>
                  <a:t>4</a:t>
                </a:r>
                <a:endParaRPr lang="zh-TW" altLang="en-US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endParaRPr>
              </a:p>
            </p:txBody>
          </p:sp>
        </p:grpSp>
        <p:cxnSp>
          <p:nvCxnSpPr>
            <p:cNvPr id="42" name="直線單箭頭接點 41"/>
            <p:cNvCxnSpPr/>
            <p:nvPr/>
          </p:nvCxnSpPr>
          <p:spPr>
            <a:xfrm>
              <a:off x="7697085" y="3778352"/>
              <a:ext cx="79271" cy="295023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群組 49"/>
          <p:cNvGrpSpPr/>
          <p:nvPr/>
        </p:nvGrpSpPr>
        <p:grpSpPr>
          <a:xfrm>
            <a:off x="7531530" y="4131486"/>
            <a:ext cx="616437" cy="1217607"/>
            <a:chOff x="7164288" y="3420289"/>
            <a:chExt cx="616437" cy="1217607"/>
          </a:xfrm>
        </p:grpSpPr>
        <p:grpSp>
          <p:nvGrpSpPr>
            <p:cNvPr id="51" name="群組 50"/>
            <p:cNvGrpSpPr/>
            <p:nvPr/>
          </p:nvGrpSpPr>
          <p:grpSpPr>
            <a:xfrm>
              <a:off x="7164288" y="3420289"/>
              <a:ext cx="576064" cy="584775"/>
              <a:chOff x="7092280" y="2851845"/>
              <a:chExt cx="576064" cy="584775"/>
            </a:xfrm>
          </p:grpSpPr>
          <p:sp>
            <p:nvSpPr>
              <p:cNvPr id="58" name="橢圓 57"/>
              <p:cNvSpPr/>
              <p:nvPr/>
            </p:nvSpPr>
            <p:spPr>
              <a:xfrm>
                <a:off x="7092280" y="285293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59" name="文字方塊 58"/>
              <p:cNvSpPr txBox="1"/>
              <p:nvPr/>
            </p:nvSpPr>
            <p:spPr>
              <a:xfrm>
                <a:off x="7179528" y="2851845"/>
                <a:ext cx="42992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b="1" dirty="0" smtClean="0">
                    <a:solidFill>
                      <a:srgbClr val="0000FF"/>
                    </a:solidFill>
                    <a:latin typeface="微軟正黑體" pitchFamily="34" charset="-120"/>
                    <a:ea typeface="微軟正黑體" pitchFamily="34" charset="-120"/>
                  </a:rPr>
                  <a:t>6</a:t>
                </a:r>
                <a:endParaRPr lang="zh-TW" altLang="en-US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endParaRPr>
              </a:p>
            </p:txBody>
          </p:sp>
        </p:grpSp>
        <p:cxnSp>
          <p:nvCxnSpPr>
            <p:cNvPr id="52" name="直線單箭頭接點 51"/>
            <p:cNvCxnSpPr/>
            <p:nvPr/>
          </p:nvCxnSpPr>
          <p:spPr>
            <a:xfrm>
              <a:off x="7521434" y="4027830"/>
              <a:ext cx="79271" cy="295023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3" name="群組 52"/>
            <p:cNvGrpSpPr/>
            <p:nvPr/>
          </p:nvGrpSpPr>
          <p:grpSpPr>
            <a:xfrm>
              <a:off x="7420685" y="4349864"/>
              <a:ext cx="360040" cy="288032"/>
              <a:chOff x="6084168" y="2708920"/>
              <a:chExt cx="360040" cy="288032"/>
            </a:xfrm>
          </p:grpSpPr>
          <p:cxnSp>
            <p:nvCxnSpPr>
              <p:cNvPr id="54" name="直線接點 53"/>
              <p:cNvCxnSpPr/>
              <p:nvPr/>
            </p:nvCxnSpPr>
            <p:spPr>
              <a:xfrm>
                <a:off x="6084168" y="2852936"/>
                <a:ext cx="36004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接點 54"/>
              <p:cNvCxnSpPr/>
              <p:nvPr/>
            </p:nvCxnSpPr>
            <p:spPr>
              <a:xfrm>
                <a:off x="6129188" y="2924944"/>
                <a:ext cx="27000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接點 55"/>
              <p:cNvCxnSpPr/>
              <p:nvPr/>
            </p:nvCxnSpPr>
            <p:spPr>
              <a:xfrm>
                <a:off x="6174188" y="2996952"/>
                <a:ext cx="18000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接點 56"/>
              <p:cNvCxnSpPr/>
              <p:nvPr/>
            </p:nvCxnSpPr>
            <p:spPr>
              <a:xfrm>
                <a:off x="6264188" y="2708920"/>
                <a:ext cx="0" cy="14401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7" name="圖片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1028" y="3520371"/>
            <a:ext cx="1362265" cy="1800476"/>
          </a:xfrm>
          <a:prstGeom prst="rect">
            <a:avLst/>
          </a:prstGeom>
        </p:spPr>
      </p:pic>
      <p:sp>
        <p:nvSpPr>
          <p:cNvPr id="43" name="文字方塊 42"/>
          <p:cNvSpPr txBox="1"/>
          <p:nvPr/>
        </p:nvSpPr>
        <p:spPr>
          <a:xfrm>
            <a:off x="3556370" y="3717032"/>
            <a:ext cx="3962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/>
              <a:t>4</a:t>
            </a:r>
            <a:endParaRPr lang="zh-TW" altLang="en-US" sz="3200" dirty="0"/>
          </a:p>
        </p:txBody>
      </p:sp>
      <p:sp>
        <p:nvSpPr>
          <p:cNvPr id="44" name="文字方塊 43"/>
          <p:cNvSpPr txBox="1"/>
          <p:nvPr/>
        </p:nvSpPr>
        <p:spPr>
          <a:xfrm>
            <a:off x="3561574" y="4202420"/>
            <a:ext cx="399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/>
              <a:t>6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31997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文字版面配置區 6"/>
          <p:cNvSpPr>
            <a:spLocks noGrp="1"/>
          </p:cNvSpPr>
          <p:nvPr>
            <p:ph type="body" idx="1"/>
          </p:nvPr>
        </p:nvSpPr>
        <p:spPr>
          <a:xfrm>
            <a:off x="107504" y="1988840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(5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(9);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/>
              <a:t>void put(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d){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 {</a:t>
            </a:r>
          </a:p>
          <a:p>
            <a:pPr defTabSz="360000"/>
            <a:r>
              <a:rPr lang="en-US" altLang="zh-TW" sz="1800" dirty="0"/>
              <a:t>		front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 = front;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400" dirty="0"/>
              <a:t>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Node *p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back-&gt;next = p;</a:t>
            </a:r>
          </a:p>
          <a:p>
            <a:pPr defTabSz="360000"/>
            <a:r>
              <a:rPr lang="en-US" altLang="zh-TW" sz="1800" dirty="0"/>
              <a:t>		back = p;</a:t>
            </a:r>
          </a:p>
          <a:p>
            <a:pPr defTabSz="360000"/>
            <a:r>
              <a:rPr lang="en-US" altLang="zh-TW" sz="1800" dirty="0"/>
              <a:t>		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</a:p>
          <a:p>
            <a:pPr defTabSz="360000"/>
            <a:endParaRPr lang="en-US" altLang="zh-TW" sz="1800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19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1106" y="1043444"/>
            <a:ext cx="2164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put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190560" y="2014775"/>
            <a:ext cx="1054204" cy="28803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圓角矩形 38">
            <a:hlinkClick r:id="rId2" action="ppaction://hlinksldjump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首頁</a:t>
            </a:r>
            <a:endParaRPr lang="zh-TW" altLang="en-US" dirty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74" name="文字版面配置區 6"/>
          <p:cNvSpPr txBox="1">
            <a:spLocks/>
          </p:cNvSpPr>
          <p:nvPr/>
        </p:nvSpPr>
        <p:spPr>
          <a:xfrm>
            <a:off x="179512" y="1405156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  <p:sp>
        <p:nvSpPr>
          <p:cNvPr id="29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1" name="文字方塊 30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number=0</a:t>
            </a:r>
            <a:endParaRPr lang="zh-TW" altLang="en-US" dirty="0"/>
          </a:p>
        </p:txBody>
      </p:sp>
      <p:grpSp>
        <p:nvGrpSpPr>
          <p:cNvPr id="32" name="群組 31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33" name="文字方塊 32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34" name="直線單箭頭接點 33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群組 34"/>
          <p:cNvGrpSpPr/>
          <p:nvPr/>
        </p:nvGrpSpPr>
        <p:grpSpPr>
          <a:xfrm>
            <a:off x="6689893" y="4049793"/>
            <a:ext cx="360040" cy="288032"/>
            <a:chOff x="6084168" y="2708920"/>
            <a:chExt cx="360040" cy="288032"/>
          </a:xfrm>
        </p:grpSpPr>
        <p:cxnSp>
          <p:nvCxnSpPr>
            <p:cNvPr id="36" name="直線接點 35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群組 41"/>
          <p:cNvGrpSpPr/>
          <p:nvPr/>
        </p:nvGrpSpPr>
        <p:grpSpPr>
          <a:xfrm>
            <a:off x="6084168" y="4623699"/>
            <a:ext cx="785745" cy="585356"/>
            <a:chOff x="6012160" y="1830109"/>
            <a:chExt cx="785745" cy="585356"/>
          </a:xfrm>
        </p:grpSpPr>
        <p:sp>
          <p:nvSpPr>
            <p:cNvPr id="43" name="文字方塊 42"/>
            <p:cNvSpPr txBox="1"/>
            <p:nvPr/>
          </p:nvSpPr>
          <p:spPr>
            <a:xfrm>
              <a:off x="6012160" y="1830109"/>
              <a:ext cx="6351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back</a:t>
              </a:r>
              <a:endParaRPr lang="zh-TW" altLang="en-US" dirty="0"/>
            </a:p>
          </p:txBody>
        </p:sp>
        <p:cxnSp>
          <p:nvCxnSpPr>
            <p:cNvPr id="44" name="直線單箭頭接點 43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群組 47"/>
          <p:cNvGrpSpPr/>
          <p:nvPr/>
        </p:nvGrpSpPr>
        <p:grpSpPr>
          <a:xfrm>
            <a:off x="6689893" y="5204409"/>
            <a:ext cx="360040" cy="288032"/>
            <a:chOff x="6084168" y="2708920"/>
            <a:chExt cx="360040" cy="288032"/>
          </a:xfrm>
        </p:grpSpPr>
        <p:cxnSp>
          <p:nvCxnSpPr>
            <p:cNvPr id="49" name="直線接點 48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矩形 54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90330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1619672" y="1628800"/>
            <a:ext cx="5760640" cy="4536504"/>
          </a:xfrm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err="1"/>
              <a:t>struct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Node{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</a:t>
            </a:r>
            <a:r>
              <a:rPr lang="en-US" altLang="zh-TW" sz="1600" dirty="0"/>
              <a:t>data;</a:t>
            </a:r>
          </a:p>
          <a:p>
            <a:pPr defTabSz="360000"/>
            <a:r>
              <a:rPr lang="en-US" altLang="zh-TW" sz="1800" dirty="0" smtClean="0"/>
              <a:t>	Node </a:t>
            </a:r>
            <a:r>
              <a:rPr lang="en-US" altLang="zh-TW" sz="1800" dirty="0"/>
              <a:t>*</a:t>
            </a:r>
            <a:r>
              <a:rPr lang="en-US" altLang="zh-TW" sz="1800" dirty="0" smtClean="0"/>
              <a:t>next;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600" dirty="0" smtClean="0"/>
              <a:t>Node</a:t>
            </a:r>
            <a:r>
              <a:rPr lang="en-US" altLang="zh-TW" sz="1600" dirty="0"/>
              <a:t>():data(0</a:t>
            </a:r>
            <a:r>
              <a:rPr lang="en-US" altLang="zh-TW" sz="1600" dirty="0" smtClean="0"/>
              <a:t>), next(NULL) {};</a:t>
            </a:r>
            <a:endParaRPr lang="en-US" altLang="zh-TW" sz="1600" dirty="0"/>
          </a:p>
          <a:p>
            <a:pPr defTabSz="360000"/>
            <a:r>
              <a:rPr lang="en-US" altLang="zh-TW" sz="1800" dirty="0" smtClean="0"/>
              <a:t>	Node(</a:t>
            </a:r>
            <a:r>
              <a:rPr lang="en-US" altLang="zh-TW" sz="1800" dirty="0" err="1" smtClean="0"/>
              <a:t>int</a:t>
            </a:r>
            <a:r>
              <a:rPr lang="en-US" altLang="zh-TW" sz="1800" dirty="0" smtClean="0"/>
              <a:t> d):data(d</a:t>
            </a:r>
            <a:r>
              <a:rPr lang="en-US" altLang="zh-TW" sz="1800" smtClean="0"/>
              <a:t>), next(</a:t>
            </a:r>
            <a:r>
              <a:rPr lang="en-US" altLang="zh-TW" sz="1800"/>
              <a:t>NULL</a:t>
            </a:r>
            <a:r>
              <a:rPr lang="en-US" altLang="zh-TW" sz="1800" smtClean="0"/>
              <a:t>) </a:t>
            </a:r>
            <a:r>
              <a:rPr lang="en-US" altLang="zh-TW" sz="1800" dirty="0" smtClean="0"/>
              <a:t>{};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};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/>
              <a:t>class Queue{</a:t>
            </a:r>
          </a:p>
          <a:p>
            <a:pPr defTabSz="360000"/>
            <a:r>
              <a:rPr lang="en-US" altLang="zh-TW" sz="1800" dirty="0" smtClean="0"/>
              <a:t>private: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600" dirty="0" smtClean="0"/>
              <a:t>Node </a:t>
            </a:r>
            <a:r>
              <a:rPr lang="en-US" altLang="zh-TW" sz="1600" dirty="0"/>
              <a:t>*front;</a:t>
            </a:r>
          </a:p>
          <a:p>
            <a:pPr defTabSz="360000"/>
            <a:r>
              <a:rPr lang="en-US" altLang="zh-TW" sz="1800" dirty="0" smtClean="0"/>
              <a:t>	Node </a:t>
            </a:r>
            <a:r>
              <a:rPr lang="en-US" altLang="zh-TW" sz="1800" dirty="0"/>
              <a:t>*back;</a:t>
            </a:r>
          </a:p>
          <a:p>
            <a:pPr defTabSz="360000"/>
            <a:r>
              <a:rPr lang="en-US" altLang="zh-TW" sz="1800" dirty="0" smtClean="0"/>
              <a:t>	</a:t>
            </a:r>
            <a:r>
              <a:rPr lang="en-US" altLang="zh-TW" sz="1800" dirty="0" err="1" smtClean="0"/>
              <a:t>int</a:t>
            </a:r>
            <a:r>
              <a:rPr lang="en-US" altLang="zh-TW" sz="1800" dirty="0" smtClean="0"/>
              <a:t> </a:t>
            </a:r>
            <a:r>
              <a:rPr lang="en-US" altLang="zh-TW" sz="1800" dirty="0"/>
              <a:t>number;</a:t>
            </a:r>
          </a:p>
          <a:p>
            <a:pPr defTabSz="360000"/>
            <a:r>
              <a:rPr lang="en-US" altLang="zh-TW" sz="1800" dirty="0"/>
              <a:t>public:</a:t>
            </a:r>
          </a:p>
          <a:p>
            <a:pPr defTabSz="360000"/>
            <a:r>
              <a:rPr lang="en-US" altLang="zh-TW" sz="1800" dirty="0" smtClean="0"/>
              <a:t>	Queue() : front(NULL), back(NULL), number(0) {};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	</a:t>
            </a:r>
            <a:r>
              <a:rPr lang="en-US" altLang="zh-TW" sz="1800" dirty="0" err="1" smtClean="0"/>
              <a:t>bool</a:t>
            </a:r>
            <a:r>
              <a:rPr lang="en-US" altLang="zh-TW" sz="1800" dirty="0" smtClean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 smtClean="0"/>
              <a:t>(){ </a:t>
            </a:r>
            <a:r>
              <a:rPr lang="en-US" altLang="zh-TW" sz="1600" dirty="0" smtClean="0"/>
              <a:t>return </a:t>
            </a:r>
            <a:r>
              <a:rPr lang="en-US" altLang="zh-TW" sz="1600" dirty="0"/>
              <a:t>(number == 0</a:t>
            </a:r>
            <a:r>
              <a:rPr lang="en-US" altLang="zh-TW" sz="1600" dirty="0" smtClean="0"/>
              <a:t>); }</a:t>
            </a:r>
            <a:endParaRPr lang="en-US" altLang="zh-TW" sz="1600" dirty="0"/>
          </a:p>
          <a:p>
            <a:pPr defTabSz="360000"/>
            <a:r>
              <a:rPr lang="en-US" altLang="zh-TW" sz="1800" dirty="0" smtClean="0"/>
              <a:t>	</a:t>
            </a:r>
            <a:r>
              <a:rPr lang="en-US" altLang="zh-TW" sz="1800" dirty="0" err="1" smtClean="0"/>
              <a:t>int</a:t>
            </a:r>
            <a:r>
              <a:rPr lang="en-US" altLang="zh-TW" sz="1800" dirty="0" smtClean="0"/>
              <a:t> </a:t>
            </a:r>
            <a:r>
              <a:rPr lang="en-US" altLang="zh-TW" sz="1800" dirty="0"/>
              <a:t>size</a:t>
            </a:r>
            <a:r>
              <a:rPr lang="en-US" altLang="zh-TW" sz="1800" dirty="0" smtClean="0"/>
              <a:t>(){ return </a:t>
            </a:r>
            <a:r>
              <a:rPr lang="en-US" altLang="zh-TW" sz="1800" dirty="0"/>
              <a:t>number</a:t>
            </a:r>
            <a:r>
              <a:rPr lang="en-US" altLang="zh-TW" sz="1800" dirty="0" smtClean="0"/>
              <a:t>; }</a:t>
            </a:r>
            <a:endParaRPr lang="zh-TW" altLang="en-US" sz="18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2</a:t>
            </a:fld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3635896" y="1043444"/>
            <a:ext cx="2294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dirty="0" smtClean="0"/>
              <a:t>認識動態 </a:t>
            </a:r>
            <a:r>
              <a:rPr lang="en-US" altLang="zh-TW" dirty="0" smtClean="0"/>
              <a:t>Queue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8" name="圓角矩形 7">
            <a:hlinkClick r:id="rId2" action="ppaction://hlinksldjump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首頁</a:t>
            </a:r>
            <a:endParaRPr lang="zh-TW" altLang="en-US" dirty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" name="圓角矩形 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</p:spTree>
    <p:extLst>
      <p:ext uri="{BB962C8B-B14F-4D97-AF65-F5344CB8AC3E}">
        <p14:creationId xmlns:p14="http://schemas.microsoft.com/office/powerpoint/2010/main" val="410560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107504" y="1988840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(5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(9);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/>
              <a:t>void put(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d){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 {</a:t>
            </a:r>
          </a:p>
          <a:p>
            <a:pPr defTabSz="360000"/>
            <a:r>
              <a:rPr lang="en-US" altLang="zh-TW" sz="1800" dirty="0"/>
              <a:t>		front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 = front;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400" dirty="0"/>
              <a:t>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Node *p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back-&gt;next = p;</a:t>
            </a:r>
          </a:p>
          <a:p>
            <a:pPr defTabSz="360000"/>
            <a:r>
              <a:rPr lang="en-US" altLang="zh-TW" sz="1800" dirty="0"/>
              <a:t>		back = p;</a:t>
            </a:r>
          </a:p>
          <a:p>
            <a:pPr defTabSz="360000"/>
            <a:r>
              <a:rPr lang="en-US" altLang="zh-TW" sz="1800" dirty="0"/>
              <a:t>		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</a:p>
          <a:p>
            <a:pPr defTabSz="360000"/>
            <a:endParaRPr lang="en-US" altLang="zh-TW" sz="18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20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1106" y="1043444"/>
            <a:ext cx="2164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put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539552" y="3087534"/>
            <a:ext cx="1512168" cy="28803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number=0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群組 59"/>
          <p:cNvGrpSpPr/>
          <p:nvPr/>
        </p:nvGrpSpPr>
        <p:grpSpPr>
          <a:xfrm>
            <a:off x="6689893" y="4049793"/>
            <a:ext cx="360040" cy="288032"/>
            <a:chOff x="6084168" y="2708920"/>
            <a:chExt cx="360040" cy="288032"/>
          </a:xfrm>
        </p:grpSpPr>
        <p:cxnSp>
          <p:nvCxnSpPr>
            <p:cNvPr id="61" name="直線接點 6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群組 64"/>
          <p:cNvGrpSpPr/>
          <p:nvPr/>
        </p:nvGrpSpPr>
        <p:grpSpPr>
          <a:xfrm>
            <a:off x="6084168" y="4623699"/>
            <a:ext cx="785745" cy="585356"/>
            <a:chOff x="6012160" y="1830109"/>
            <a:chExt cx="785745" cy="585356"/>
          </a:xfrm>
        </p:grpSpPr>
        <p:sp>
          <p:nvSpPr>
            <p:cNvPr id="66" name="文字方塊 65"/>
            <p:cNvSpPr txBox="1"/>
            <p:nvPr/>
          </p:nvSpPr>
          <p:spPr>
            <a:xfrm>
              <a:off x="6012160" y="1830109"/>
              <a:ext cx="6351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back</a:t>
              </a:r>
              <a:endParaRPr lang="zh-TW" altLang="en-US" dirty="0"/>
            </a:p>
          </p:txBody>
        </p:sp>
        <p:cxnSp>
          <p:nvCxnSpPr>
            <p:cNvPr id="67" name="直線單箭頭接點 6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群組 67"/>
          <p:cNvGrpSpPr/>
          <p:nvPr/>
        </p:nvGrpSpPr>
        <p:grpSpPr>
          <a:xfrm>
            <a:off x="6689893" y="5204409"/>
            <a:ext cx="360040" cy="288032"/>
            <a:chOff x="6084168" y="2708920"/>
            <a:chExt cx="360040" cy="288032"/>
          </a:xfrm>
        </p:grpSpPr>
        <p:cxnSp>
          <p:nvCxnSpPr>
            <p:cNvPr id="69" name="直線接點 68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版面配置區 6"/>
          <p:cNvSpPr txBox="1">
            <a:spLocks/>
          </p:cNvSpPr>
          <p:nvPr/>
        </p:nvSpPr>
        <p:spPr>
          <a:xfrm>
            <a:off x="179512" y="1405156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3923928" y="279777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d=5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1" name="圓角矩形 30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32" name="矩形 31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8835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107504" y="1988840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(5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(9);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/>
              <a:t>void put(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d){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 {</a:t>
            </a:r>
          </a:p>
          <a:p>
            <a:pPr defTabSz="360000"/>
            <a:r>
              <a:rPr lang="en-US" altLang="zh-TW" sz="1800" dirty="0"/>
              <a:t>		front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 = front;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400" dirty="0"/>
              <a:t>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Node *p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back-&gt;next = p;</a:t>
            </a:r>
          </a:p>
          <a:p>
            <a:pPr defTabSz="360000"/>
            <a:r>
              <a:rPr lang="en-US" altLang="zh-TW" sz="1800" dirty="0"/>
              <a:t>		back = p;</a:t>
            </a:r>
          </a:p>
          <a:p>
            <a:pPr defTabSz="360000"/>
            <a:r>
              <a:rPr lang="en-US" altLang="zh-TW" sz="1800" dirty="0"/>
              <a:t>		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</a:p>
          <a:p>
            <a:pPr defTabSz="360000"/>
            <a:endParaRPr lang="en-US" altLang="zh-TW" sz="18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21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1106" y="1043444"/>
            <a:ext cx="2164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put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1763688" y="1506233"/>
            <a:ext cx="2088232" cy="28803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number=0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群組 59"/>
          <p:cNvGrpSpPr/>
          <p:nvPr/>
        </p:nvGrpSpPr>
        <p:grpSpPr>
          <a:xfrm>
            <a:off x="6689893" y="4049793"/>
            <a:ext cx="360040" cy="288032"/>
            <a:chOff x="6084168" y="2708920"/>
            <a:chExt cx="360040" cy="288032"/>
          </a:xfrm>
        </p:grpSpPr>
        <p:cxnSp>
          <p:nvCxnSpPr>
            <p:cNvPr id="61" name="直線接點 6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群組 64"/>
          <p:cNvGrpSpPr/>
          <p:nvPr/>
        </p:nvGrpSpPr>
        <p:grpSpPr>
          <a:xfrm>
            <a:off x="6084168" y="4623699"/>
            <a:ext cx="785745" cy="585356"/>
            <a:chOff x="6012160" y="1830109"/>
            <a:chExt cx="785745" cy="585356"/>
          </a:xfrm>
        </p:grpSpPr>
        <p:sp>
          <p:nvSpPr>
            <p:cNvPr id="66" name="文字方塊 65"/>
            <p:cNvSpPr txBox="1"/>
            <p:nvPr/>
          </p:nvSpPr>
          <p:spPr>
            <a:xfrm>
              <a:off x="6012160" y="1830109"/>
              <a:ext cx="6351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back</a:t>
              </a:r>
              <a:endParaRPr lang="zh-TW" altLang="en-US" dirty="0"/>
            </a:p>
          </p:txBody>
        </p:sp>
        <p:cxnSp>
          <p:nvCxnSpPr>
            <p:cNvPr id="67" name="直線單箭頭接點 6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群組 67"/>
          <p:cNvGrpSpPr/>
          <p:nvPr/>
        </p:nvGrpSpPr>
        <p:grpSpPr>
          <a:xfrm>
            <a:off x="6689893" y="5204409"/>
            <a:ext cx="360040" cy="288032"/>
            <a:chOff x="6084168" y="2708920"/>
            <a:chExt cx="360040" cy="288032"/>
          </a:xfrm>
        </p:grpSpPr>
        <p:cxnSp>
          <p:nvCxnSpPr>
            <p:cNvPr id="69" name="直線接點 68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版面配置區 6"/>
          <p:cNvSpPr txBox="1">
            <a:spLocks/>
          </p:cNvSpPr>
          <p:nvPr/>
        </p:nvSpPr>
        <p:spPr>
          <a:xfrm>
            <a:off x="179512" y="1405156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3923928" y="279777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d=5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1" name="圓角矩形 30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32" name="矩形 31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93350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文字版面配置區 6"/>
          <p:cNvSpPr txBox="1">
            <a:spLocks/>
          </p:cNvSpPr>
          <p:nvPr/>
        </p:nvSpPr>
        <p:spPr>
          <a:xfrm>
            <a:off x="179512" y="1405156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107504" y="1988840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(5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(9);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/>
              <a:t>void put(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d){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 {</a:t>
            </a:r>
          </a:p>
          <a:p>
            <a:pPr defTabSz="360000"/>
            <a:r>
              <a:rPr lang="en-US" altLang="zh-TW" sz="1800" dirty="0"/>
              <a:t>		front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 = front;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400" dirty="0"/>
              <a:t>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Node *p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back-&gt;next = p;</a:t>
            </a:r>
          </a:p>
          <a:p>
            <a:pPr defTabSz="360000"/>
            <a:r>
              <a:rPr lang="en-US" altLang="zh-TW" sz="1800" dirty="0"/>
              <a:t>		back = p;</a:t>
            </a:r>
          </a:p>
          <a:p>
            <a:pPr defTabSz="360000"/>
            <a:r>
              <a:rPr lang="en-US" altLang="zh-TW" sz="1800" dirty="0"/>
              <a:t>		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</a:p>
          <a:p>
            <a:pPr defTabSz="360000"/>
            <a:endParaRPr lang="en-US" altLang="zh-TW" sz="18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22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1106" y="1043444"/>
            <a:ext cx="2164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put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899592" y="3363777"/>
            <a:ext cx="2232248" cy="28803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number=0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群組 59"/>
          <p:cNvGrpSpPr/>
          <p:nvPr/>
        </p:nvGrpSpPr>
        <p:grpSpPr>
          <a:xfrm>
            <a:off x="6689893" y="4049793"/>
            <a:ext cx="360040" cy="288032"/>
            <a:chOff x="6084168" y="2708920"/>
            <a:chExt cx="360040" cy="288032"/>
          </a:xfrm>
        </p:grpSpPr>
        <p:cxnSp>
          <p:nvCxnSpPr>
            <p:cNvPr id="61" name="直線接點 6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群組 64"/>
          <p:cNvGrpSpPr/>
          <p:nvPr/>
        </p:nvGrpSpPr>
        <p:grpSpPr>
          <a:xfrm>
            <a:off x="6084168" y="4623699"/>
            <a:ext cx="785745" cy="585356"/>
            <a:chOff x="6012160" y="1830109"/>
            <a:chExt cx="785745" cy="585356"/>
          </a:xfrm>
        </p:grpSpPr>
        <p:sp>
          <p:nvSpPr>
            <p:cNvPr id="66" name="文字方塊 65"/>
            <p:cNvSpPr txBox="1"/>
            <p:nvPr/>
          </p:nvSpPr>
          <p:spPr>
            <a:xfrm>
              <a:off x="6012160" y="1830109"/>
              <a:ext cx="6351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back</a:t>
              </a:r>
              <a:endParaRPr lang="zh-TW" altLang="en-US" dirty="0"/>
            </a:p>
          </p:txBody>
        </p:sp>
        <p:cxnSp>
          <p:nvCxnSpPr>
            <p:cNvPr id="67" name="直線單箭頭接點 6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群組 67"/>
          <p:cNvGrpSpPr/>
          <p:nvPr/>
        </p:nvGrpSpPr>
        <p:grpSpPr>
          <a:xfrm>
            <a:off x="6689893" y="5204409"/>
            <a:ext cx="360040" cy="288032"/>
            <a:chOff x="6084168" y="2708920"/>
            <a:chExt cx="360040" cy="288032"/>
          </a:xfrm>
        </p:grpSpPr>
        <p:cxnSp>
          <p:nvCxnSpPr>
            <p:cNvPr id="69" name="直線接點 68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矩形 1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3923928" y="279777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d=5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1" name="圓角矩形 30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</p:spTree>
    <p:extLst>
      <p:ext uri="{BB962C8B-B14F-4D97-AF65-F5344CB8AC3E}">
        <p14:creationId xmlns:p14="http://schemas.microsoft.com/office/powerpoint/2010/main" val="330568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文字版面配置區 6"/>
          <p:cNvSpPr txBox="1">
            <a:spLocks/>
          </p:cNvSpPr>
          <p:nvPr/>
        </p:nvSpPr>
        <p:spPr>
          <a:xfrm>
            <a:off x="179512" y="1405156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107504" y="1988840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(5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(9);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/>
              <a:t>void put(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d){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 {</a:t>
            </a:r>
          </a:p>
          <a:p>
            <a:pPr defTabSz="360000"/>
            <a:r>
              <a:rPr lang="en-US" altLang="zh-TW" sz="1800" dirty="0"/>
              <a:t>		front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 = front;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400" dirty="0"/>
              <a:t>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Node *p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back-&gt;next = p;</a:t>
            </a:r>
          </a:p>
          <a:p>
            <a:pPr defTabSz="360000"/>
            <a:r>
              <a:rPr lang="en-US" altLang="zh-TW" sz="1800" dirty="0"/>
              <a:t>		back = p;</a:t>
            </a:r>
          </a:p>
          <a:p>
            <a:pPr defTabSz="360000"/>
            <a:r>
              <a:rPr lang="en-US" altLang="zh-TW" sz="1800" dirty="0"/>
              <a:t>		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</a:p>
          <a:p>
            <a:pPr defTabSz="360000"/>
            <a:endParaRPr lang="en-US" altLang="zh-TW" sz="18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23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1106" y="1043444"/>
            <a:ext cx="2164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put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5436095" y="1751325"/>
            <a:ext cx="2419543" cy="538613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number=0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群組 64"/>
          <p:cNvGrpSpPr/>
          <p:nvPr/>
        </p:nvGrpSpPr>
        <p:grpSpPr>
          <a:xfrm>
            <a:off x="6084168" y="4623699"/>
            <a:ext cx="785745" cy="585356"/>
            <a:chOff x="6012160" y="1830109"/>
            <a:chExt cx="785745" cy="585356"/>
          </a:xfrm>
        </p:grpSpPr>
        <p:sp>
          <p:nvSpPr>
            <p:cNvPr id="66" name="文字方塊 65"/>
            <p:cNvSpPr txBox="1"/>
            <p:nvPr/>
          </p:nvSpPr>
          <p:spPr>
            <a:xfrm>
              <a:off x="6012160" y="1830109"/>
              <a:ext cx="6351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back</a:t>
              </a:r>
              <a:endParaRPr lang="zh-TW" altLang="en-US" dirty="0"/>
            </a:p>
          </p:txBody>
        </p:sp>
        <p:cxnSp>
          <p:nvCxnSpPr>
            <p:cNvPr id="67" name="直線單箭頭接點 6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群組 67"/>
          <p:cNvGrpSpPr/>
          <p:nvPr/>
        </p:nvGrpSpPr>
        <p:grpSpPr>
          <a:xfrm>
            <a:off x="6689893" y="5204409"/>
            <a:ext cx="360040" cy="288032"/>
            <a:chOff x="6084168" y="2708920"/>
            <a:chExt cx="360040" cy="288032"/>
          </a:xfrm>
        </p:grpSpPr>
        <p:cxnSp>
          <p:nvCxnSpPr>
            <p:cNvPr id="69" name="直線接點 68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矩形 1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3923928" y="279777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d=5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1" name="圓角矩形 30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grpSp>
        <p:nvGrpSpPr>
          <p:cNvPr id="36" name="群組 35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8" name="橢圓 3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7179528" y="2851845"/>
              <a:ext cx="18473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37" name="直線單箭頭接點 36"/>
          <p:cNvCxnSpPr/>
          <p:nvPr/>
        </p:nvCxnSpPr>
        <p:spPr>
          <a:xfrm>
            <a:off x="7287402" y="459561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510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9" name="文字版面配置區 6"/>
          <p:cNvSpPr txBox="1">
            <a:spLocks/>
          </p:cNvSpPr>
          <p:nvPr/>
        </p:nvSpPr>
        <p:spPr>
          <a:xfrm>
            <a:off x="179512" y="1405156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107504" y="1988840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(5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(9);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/>
              <a:t>void put(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d){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 {</a:t>
            </a:r>
          </a:p>
          <a:p>
            <a:pPr defTabSz="360000"/>
            <a:r>
              <a:rPr lang="en-US" altLang="zh-TW" sz="1800" dirty="0"/>
              <a:t>		front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 = front;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400" dirty="0"/>
              <a:t>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Node *p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back-&gt;next = p;</a:t>
            </a:r>
          </a:p>
          <a:p>
            <a:pPr defTabSz="360000"/>
            <a:r>
              <a:rPr lang="en-US" altLang="zh-TW" sz="1800" dirty="0"/>
              <a:t>		back = p;</a:t>
            </a:r>
          </a:p>
          <a:p>
            <a:pPr defTabSz="360000"/>
            <a:r>
              <a:rPr lang="en-US" altLang="zh-TW" sz="1800" dirty="0"/>
              <a:t>		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</a:p>
          <a:p>
            <a:pPr defTabSz="360000"/>
            <a:endParaRPr lang="en-US" altLang="zh-TW" sz="18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24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1106" y="1043444"/>
            <a:ext cx="2164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put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5456803" y="2528463"/>
            <a:ext cx="3363669" cy="324473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number=0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群組 64"/>
          <p:cNvGrpSpPr/>
          <p:nvPr/>
        </p:nvGrpSpPr>
        <p:grpSpPr>
          <a:xfrm>
            <a:off x="6084168" y="4623699"/>
            <a:ext cx="785745" cy="585356"/>
            <a:chOff x="6012160" y="1830109"/>
            <a:chExt cx="785745" cy="585356"/>
          </a:xfrm>
        </p:grpSpPr>
        <p:sp>
          <p:nvSpPr>
            <p:cNvPr id="66" name="文字方塊 65"/>
            <p:cNvSpPr txBox="1"/>
            <p:nvPr/>
          </p:nvSpPr>
          <p:spPr>
            <a:xfrm>
              <a:off x="6012160" y="1830109"/>
              <a:ext cx="6351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back</a:t>
              </a:r>
              <a:endParaRPr lang="zh-TW" altLang="en-US" dirty="0"/>
            </a:p>
          </p:txBody>
        </p:sp>
        <p:cxnSp>
          <p:nvCxnSpPr>
            <p:cNvPr id="67" name="直線單箭頭接點 6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群組 67"/>
          <p:cNvGrpSpPr/>
          <p:nvPr/>
        </p:nvGrpSpPr>
        <p:grpSpPr>
          <a:xfrm>
            <a:off x="6689893" y="5204409"/>
            <a:ext cx="360040" cy="288032"/>
            <a:chOff x="6084168" y="2708920"/>
            <a:chExt cx="360040" cy="288032"/>
          </a:xfrm>
        </p:grpSpPr>
        <p:cxnSp>
          <p:nvCxnSpPr>
            <p:cNvPr id="69" name="直線接點 68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文字方塊 9"/>
          <p:cNvSpPr txBox="1"/>
          <p:nvPr/>
        </p:nvSpPr>
        <p:spPr>
          <a:xfrm>
            <a:off x="3923928" y="279777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d=5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1" name="圓角矩形 30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grpSp>
        <p:nvGrpSpPr>
          <p:cNvPr id="36" name="群組 35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8" name="橢圓 3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37" name="直線單箭頭接點 36"/>
          <p:cNvCxnSpPr/>
          <p:nvPr/>
        </p:nvCxnSpPr>
        <p:spPr>
          <a:xfrm>
            <a:off x="7287402" y="459561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群組 40"/>
          <p:cNvGrpSpPr/>
          <p:nvPr/>
        </p:nvGrpSpPr>
        <p:grpSpPr>
          <a:xfrm>
            <a:off x="7264542" y="4905062"/>
            <a:ext cx="360040" cy="288032"/>
            <a:chOff x="6084168" y="2708920"/>
            <a:chExt cx="360040" cy="288032"/>
          </a:xfrm>
        </p:grpSpPr>
        <p:cxnSp>
          <p:nvCxnSpPr>
            <p:cNvPr id="42" name="直線接點 41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6228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9" name="文字版面配置區 6"/>
          <p:cNvSpPr txBox="1">
            <a:spLocks/>
          </p:cNvSpPr>
          <p:nvPr/>
        </p:nvSpPr>
        <p:spPr>
          <a:xfrm>
            <a:off x="179512" y="1405156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107504" y="1988840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(5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(9);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/>
              <a:t>void put(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d){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 {</a:t>
            </a:r>
          </a:p>
          <a:p>
            <a:pPr defTabSz="360000"/>
            <a:r>
              <a:rPr lang="en-US" altLang="zh-TW" sz="1800" dirty="0"/>
              <a:t>		front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 = front;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400" dirty="0"/>
              <a:t>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Node *p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back-&gt;next = p;</a:t>
            </a:r>
          </a:p>
          <a:p>
            <a:pPr defTabSz="360000"/>
            <a:r>
              <a:rPr lang="en-US" altLang="zh-TW" sz="1800" dirty="0"/>
              <a:t>		back = p;</a:t>
            </a:r>
          </a:p>
          <a:p>
            <a:pPr defTabSz="360000"/>
            <a:r>
              <a:rPr lang="en-US" altLang="zh-TW" sz="1800" dirty="0"/>
              <a:t>		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</a:p>
          <a:p>
            <a:pPr defTabSz="360000"/>
            <a:endParaRPr lang="en-US" altLang="zh-TW" sz="18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25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1106" y="1043444"/>
            <a:ext cx="2164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put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5063091" y="2812988"/>
            <a:ext cx="445013" cy="324473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number=0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群組 64"/>
          <p:cNvGrpSpPr/>
          <p:nvPr/>
        </p:nvGrpSpPr>
        <p:grpSpPr>
          <a:xfrm>
            <a:off x="6084168" y="4623699"/>
            <a:ext cx="785745" cy="585356"/>
            <a:chOff x="6012160" y="1830109"/>
            <a:chExt cx="785745" cy="585356"/>
          </a:xfrm>
        </p:grpSpPr>
        <p:sp>
          <p:nvSpPr>
            <p:cNvPr id="66" name="文字方塊 65"/>
            <p:cNvSpPr txBox="1"/>
            <p:nvPr/>
          </p:nvSpPr>
          <p:spPr>
            <a:xfrm>
              <a:off x="6012160" y="1830109"/>
              <a:ext cx="6351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back</a:t>
              </a:r>
              <a:endParaRPr lang="zh-TW" altLang="en-US" dirty="0"/>
            </a:p>
          </p:txBody>
        </p:sp>
        <p:cxnSp>
          <p:nvCxnSpPr>
            <p:cNvPr id="67" name="直線單箭頭接點 6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群組 67"/>
          <p:cNvGrpSpPr/>
          <p:nvPr/>
        </p:nvGrpSpPr>
        <p:grpSpPr>
          <a:xfrm>
            <a:off x="6689893" y="5204409"/>
            <a:ext cx="360040" cy="288032"/>
            <a:chOff x="6084168" y="2708920"/>
            <a:chExt cx="360040" cy="288032"/>
          </a:xfrm>
        </p:grpSpPr>
        <p:cxnSp>
          <p:nvCxnSpPr>
            <p:cNvPr id="69" name="直線接點 68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文字方塊 9"/>
          <p:cNvSpPr txBox="1"/>
          <p:nvPr/>
        </p:nvSpPr>
        <p:spPr>
          <a:xfrm>
            <a:off x="3923928" y="279777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d=5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1" name="圓角矩形 30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grpSp>
        <p:nvGrpSpPr>
          <p:cNvPr id="36" name="群組 35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8" name="橢圓 3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37" name="直線單箭頭接點 36"/>
          <p:cNvCxnSpPr/>
          <p:nvPr/>
        </p:nvCxnSpPr>
        <p:spPr>
          <a:xfrm>
            <a:off x="7287402" y="459561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群組 40"/>
          <p:cNvGrpSpPr/>
          <p:nvPr/>
        </p:nvGrpSpPr>
        <p:grpSpPr>
          <a:xfrm>
            <a:off x="7264542" y="4905062"/>
            <a:ext cx="360040" cy="288032"/>
            <a:chOff x="6084168" y="2708920"/>
            <a:chExt cx="360040" cy="288032"/>
          </a:xfrm>
        </p:grpSpPr>
        <p:cxnSp>
          <p:nvCxnSpPr>
            <p:cNvPr id="42" name="直線接點 41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9450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9" name="文字版面配置區 6"/>
          <p:cNvSpPr txBox="1">
            <a:spLocks/>
          </p:cNvSpPr>
          <p:nvPr/>
        </p:nvSpPr>
        <p:spPr>
          <a:xfrm>
            <a:off x="179512" y="1405156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107504" y="1988840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(5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(9);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/>
              <a:t>void put(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d){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 {</a:t>
            </a:r>
          </a:p>
          <a:p>
            <a:pPr defTabSz="360000"/>
            <a:r>
              <a:rPr lang="en-US" altLang="zh-TW" sz="1800" dirty="0"/>
              <a:t>		front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 = front;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400" dirty="0"/>
              <a:t>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Node *p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back-&gt;next = p;</a:t>
            </a:r>
          </a:p>
          <a:p>
            <a:pPr defTabSz="360000"/>
            <a:r>
              <a:rPr lang="en-US" altLang="zh-TW" sz="1800" dirty="0"/>
              <a:t>		back = p;</a:t>
            </a:r>
          </a:p>
          <a:p>
            <a:pPr defTabSz="360000"/>
            <a:r>
              <a:rPr lang="en-US" altLang="zh-TW" sz="1800" dirty="0"/>
              <a:t>		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</a:p>
          <a:p>
            <a:pPr defTabSz="360000"/>
            <a:endParaRPr lang="en-US" altLang="zh-TW" sz="18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26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1106" y="1043444"/>
            <a:ext cx="2164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put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899592" y="3613585"/>
            <a:ext cx="1368152" cy="324473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number=0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字方塊 65"/>
          <p:cNvSpPr txBox="1"/>
          <p:nvPr/>
        </p:nvSpPr>
        <p:spPr>
          <a:xfrm>
            <a:off x="6084168" y="4623699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>
            <a:endCxn id="38" idx="3"/>
          </p:cNvCxnSpPr>
          <p:nvPr/>
        </p:nvCxnSpPr>
        <p:spPr>
          <a:xfrm flipV="1">
            <a:off x="6668559" y="4511251"/>
            <a:ext cx="186032" cy="23537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/>
          <p:cNvSpPr txBox="1"/>
          <p:nvPr/>
        </p:nvSpPr>
        <p:spPr>
          <a:xfrm>
            <a:off x="3923928" y="279777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d=5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1" name="圓角矩形 30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grpSp>
        <p:nvGrpSpPr>
          <p:cNvPr id="36" name="群組 35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8" name="橢圓 3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37" name="直線單箭頭接點 36"/>
          <p:cNvCxnSpPr/>
          <p:nvPr/>
        </p:nvCxnSpPr>
        <p:spPr>
          <a:xfrm>
            <a:off x="7287402" y="459561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群組 40"/>
          <p:cNvGrpSpPr/>
          <p:nvPr/>
        </p:nvGrpSpPr>
        <p:grpSpPr>
          <a:xfrm>
            <a:off x="7264542" y="4905062"/>
            <a:ext cx="360040" cy="288032"/>
            <a:chOff x="6084168" y="2708920"/>
            <a:chExt cx="360040" cy="288032"/>
          </a:xfrm>
        </p:grpSpPr>
        <p:cxnSp>
          <p:nvCxnSpPr>
            <p:cNvPr id="42" name="直線接點 41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5093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9" name="文字版面配置區 6"/>
          <p:cNvSpPr txBox="1">
            <a:spLocks/>
          </p:cNvSpPr>
          <p:nvPr/>
        </p:nvSpPr>
        <p:spPr>
          <a:xfrm>
            <a:off x="179512" y="1405156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107504" y="1988840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(5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(9);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/>
              <a:t>void put(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d){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 {</a:t>
            </a:r>
          </a:p>
          <a:p>
            <a:pPr defTabSz="360000"/>
            <a:r>
              <a:rPr lang="en-US" altLang="zh-TW" sz="1800" dirty="0"/>
              <a:t>		front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 = front;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400" dirty="0"/>
              <a:t>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Node *p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back-&gt;next = p;</a:t>
            </a:r>
          </a:p>
          <a:p>
            <a:pPr defTabSz="360000"/>
            <a:r>
              <a:rPr lang="en-US" altLang="zh-TW" sz="1800" dirty="0"/>
              <a:t>		back = p;</a:t>
            </a:r>
          </a:p>
          <a:p>
            <a:pPr defTabSz="360000"/>
            <a:r>
              <a:rPr lang="en-US" altLang="zh-TW" sz="1800" dirty="0"/>
              <a:t>		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</a:p>
          <a:p>
            <a:pPr defTabSz="360000"/>
            <a:endParaRPr lang="en-US" altLang="zh-TW" sz="18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27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1106" y="1043444"/>
            <a:ext cx="2164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put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899592" y="3904235"/>
            <a:ext cx="1368152" cy="324473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</a:t>
            </a:r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字方塊 65"/>
          <p:cNvSpPr txBox="1"/>
          <p:nvPr/>
        </p:nvSpPr>
        <p:spPr>
          <a:xfrm>
            <a:off x="6084168" y="4623699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>
            <a:endCxn id="38" idx="3"/>
          </p:cNvCxnSpPr>
          <p:nvPr/>
        </p:nvCxnSpPr>
        <p:spPr>
          <a:xfrm flipV="1">
            <a:off x="6668559" y="4511251"/>
            <a:ext cx="186032" cy="23537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/>
          <p:cNvSpPr txBox="1"/>
          <p:nvPr/>
        </p:nvSpPr>
        <p:spPr>
          <a:xfrm>
            <a:off x="3923928" y="279777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d=5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1" name="圓角矩形 30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grpSp>
        <p:nvGrpSpPr>
          <p:cNvPr id="36" name="群組 35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8" name="橢圓 3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37" name="直線單箭頭接點 36"/>
          <p:cNvCxnSpPr/>
          <p:nvPr/>
        </p:nvCxnSpPr>
        <p:spPr>
          <a:xfrm>
            <a:off x="7287402" y="459561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群組 40"/>
          <p:cNvGrpSpPr/>
          <p:nvPr/>
        </p:nvGrpSpPr>
        <p:grpSpPr>
          <a:xfrm>
            <a:off x="7264542" y="4905062"/>
            <a:ext cx="360040" cy="288032"/>
            <a:chOff x="6084168" y="2708920"/>
            <a:chExt cx="360040" cy="288032"/>
          </a:xfrm>
        </p:grpSpPr>
        <p:cxnSp>
          <p:nvCxnSpPr>
            <p:cNvPr id="42" name="直線接點 41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0595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9" name="文字版面配置區 6"/>
          <p:cNvSpPr txBox="1">
            <a:spLocks/>
          </p:cNvSpPr>
          <p:nvPr/>
        </p:nvSpPr>
        <p:spPr>
          <a:xfrm>
            <a:off x="179512" y="1405156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107504" y="1988840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(5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(9);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/>
              <a:t>void put(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d){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 {</a:t>
            </a:r>
          </a:p>
          <a:p>
            <a:pPr defTabSz="360000"/>
            <a:r>
              <a:rPr lang="en-US" altLang="zh-TW" sz="1800" dirty="0"/>
              <a:t>		front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 = front;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400" dirty="0"/>
              <a:t>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Node *p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back-&gt;next = p;</a:t>
            </a:r>
          </a:p>
          <a:p>
            <a:pPr defTabSz="360000"/>
            <a:r>
              <a:rPr lang="en-US" altLang="zh-TW" sz="1800" dirty="0"/>
              <a:t>		back = p;</a:t>
            </a:r>
          </a:p>
          <a:p>
            <a:pPr defTabSz="360000"/>
            <a:r>
              <a:rPr lang="en-US" altLang="zh-TW" sz="1800" dirty="0"/>
              <a:t>		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</a:p>
          <a:p>
            <a:pPr defTabSz="360000"/>
            <a:endParaRPr lang="en-US" altLang="zh-TW" sz="18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28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1106" y="1043444"/>
            <a:ext cx="2164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put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178024" y="6093296"/>
            <a:ext cx="505544" cy="324473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</a:t>
            </a:r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字方塊 65"/>
          <p:cNvSpPr txBox="1"/>
          <p:nvPr/>
        </p:nvSpPr>
        <p:spPr>
          <a:xfrm>
            <a:off x="6084168" y="4623699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>
            <a:endCxn id="38" idx="3"/>
          </p:cNvCxnSpPr>
          <p:nvPr/>
        </p:nvCxnSpPr>
        <p:spPr>
          <a:xfrm flipV="1">
            <a:off x="6668559" y="4511251"/>
            <a:ext cx="186032" cy="23537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/>
          <p:cNvSpPr txBox="1"/>
          <p:nvPr/>
        </p:nvSpPr>
        <p:spPr>
          <a:xfrm>
            <a:off x="3923928" y="279777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d=5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1" name="圓角矩形 30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grpSp>
        <p:nvGrpSpPr>
          <p:cNvPr id="36" name="群組 35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8" name="橢圓 3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37" name="直線單箭頭接點 36"/>
          <p:cNvCxnSpPr/>
          <p:nvPr/>
        </p:nvCxnSpPr>
        <p:spPr>
          <a:xfrm>
            <a:off x="7287402" y="459561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群組 40"/>
          <p:cNvGrpSpPr/>
          <p:nvPr/>
        </p:nvGrpSpPr>
        <p:grpSpPr>
          <a:xfrm>
            <a:off x="7264542" y="4905062"/>
            <a:ext cx="360040" cy="288032"/>
            <a:chOff x="6084168" y="2708920"/>
            <a:chExt cx="360040" cy="288032"/>
          </a:xfrm>
        </p:grpSpPr>
        <p:cxnSp>
          <p:nvCxnSpPr>
            <p:cNvPr id="42" name="直線接點 41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9466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9" name="文字版面配置區 6"/>
          <p:cNvSpPr txBox="1">
            <a:spLocks/>
          </p:cNvSpPr>
          <p:nvPr/>
        </p:nvSpPr>
        <p:spPr>
          <a:xfrm>
            <a:off x="179512" y="1405156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107504" y="1988840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(5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(9);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/>
              <a:t>void put(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d){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 {</a:t>
            </a:r>
          </a:p>
          <a:p>
            <a:pPr defTabSz="360000"/>
            <a:r>
              <a:rPr lang="en-US" altLang="zh-TW" sz="1800" dirty="0"/>
              <a:t>		front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 = front;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400" dirty="0"/>
              <a:t>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Node *p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back-&gt;next = p;</a:t>
            </a:r>
          </a:p>
          <a:p>
            <a:pPr defTabSz="360000"/>
            <a:r>
              <a:rPr lang="en-US" altLang="zh-TW" sz="1800" dirty="0"/>
              <a:t>		back = p;</a:t>
            </a:r>
          </a:p>
          <a:p>
            <a:pPr defTabSz="360000"/>
            <a:r>
              <a:rPr lang="en-US" altLang="zh-TW" sz="1800" dirty="0"/>
              <a:t>		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</a:p>
          <a:p>
            <a:pPr defTabSz="360000"/>
            <a:endParaRPr lang="en-US" altLang="zh-TW" sz="18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29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1106" y="1043444"/>
            <a:ext cx="2164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put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185664" y="2266591"/>
            <a:ext cx="1001960" cy="324473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</a:t>
            </a:r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字方塊 65"/>
          <p:cNvSpPr txBox="1"/>
          <p:nvPr/>
        </p:nvSpPr>
        <p:spPr>
          <a:xfrm>
            <a:off x="6084168" y="4623699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>
            <a:endCxn id="38" idx="3"/>
          </p:cNvCxnSpPr>
          <p:nvPr/>
        </p:nvCxnSpPr>
        <p:spPr>
          <a:xfrm flipV="1">
            <a:off x="6668559" y="4511251"/>
            <a:ext cx="186032" cy="23537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圓角矩形 30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grpSp>
        <p:nvGrpSpPr>
          <p:cNvPr id="36" name="群組 35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8" name="橢圓 3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37" name="直線單箭頭接點 36"/>
          <p:cNvCxnSpPr/>
          <p:nvPr/>
        </p:nvCxnSpPr>
        <p:spPr>
          <a:xfrm>
            <a:off x="7287402" y="459561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群組 40"/>
          <p:cNvGrpSpPr/>
          <p:nvPr/>
        </p:nvGrpSpPr>
        <p:grpSpPr>
          <a:xfrm>
            <a:off x="7264542" y="4905062"/>
            <a:ext cx="360040" cy="288032"/>
            <a:chOff x="6084168" y="2708920"/>
            <a:chExt cx="360040" cy="288032"/>
          </a:xfrm>
        </p:grpSpPr>
        <p:cxnSp>
          <p:nvCxnSpPr>
            <p:cNvPr id="42" name="直線接點 41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4082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611560" y="1772816"/>
            <a:ext cx="3888432" cy="4032448"/>
          </a:xfrm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/>
              <a:t>void put(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d){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	if </a:t>
            </a:r>
            <a:r>
              <a:rPr lang="en-US" altLang="zh-TW" sz="1800" dirty="0"/>
              <a:t>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 {</a:t>
            </a:r>
          </a:p>
          <a:p>
            <a:pPr defTabSz="360000"/>
            <a:r>
              <a:rPr lang="en-US" altLang="zh-TW" sz="1800" dirty="0" smtClean="0"/>
              <a:t>		front </a:t>
            </a:r>
            <a:r>
              <a:rPr lang="en-US" altLang="zh-TW" sz="1800" dirty="0"/>
              <a:t>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		back </a:t>
            </a:r>
            <a:r>
              <a:rPr lang="en-US" altLang="zh-TW" sz="1800" dirty="0"/>
              <a:t>= </a:t>
            </a:r>
            <a:r>
              <a:rPr lang="en-US" altLang="zh-TW" sz="1800" dirty="0" smtClean="0"/>
              <a:t>front;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smtClean="0"/>
              <a:t>	</a:t>
            </a:r>
            <a:r>
              <a:rPr lang="en-US" altLang="zh-TW" sz="1400" dirty="0" smtClean="0"/>
              <a:t>number</a:t>
            </a:r>
            <a:r>
              <a:rPr lang="en-US" altLang="zh-TW" sz="1400" dirty="0"/>
              <a:t>++;</a:t>
            </a:r>
          </a:p>
          <a:p>
            <a:pPr defTabSz="360000"/>
            <a:r>
              <a:rPr lang="en-US" altLang="zh-TW" sz="1800" dirty="0" smtClean="0"/>
              <a:t>	}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	else</a:t>
            </a:r>
            <a:r>
              <a:rPr lang="en-US" altLang="zh-TW" sz="1800" dirty="0"/>
              <a:t>{</a:t>
            </a:r>
          </a:p>
          <a:p>
            <a:pPr defTabSz="360000"/>
            <a:r>
              <a:rPr lang="en-US" altLang="zh-TW" sz="1800" dirty="0" smtClean="0"/>
              <a:t>		Node </a:t>
            </a:r>
            <a:r>
              <a:rPr lang="en-US" altLang="zh-TW" sz="1800" dirty="0"/>
              <a:t>*p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		back-</a:t>
            </a:r>
            <a:r>
              <a:rPr lang="en-US" altLang="zh-TW" sz="1800" dirty="0"/>
              <a:t>&gt;next = p;</a:t>
            </a:r>
          </a:p>
          <a:p>
            <a:pPr defTabSz="360000"/>
            <a:r>
              <a:rPr lang="en-US" altLang="zh-TW" sz="1800" dirty="0" smtClean="0"/>
              <a:t>		back </a:t>
            </a:r>
            <a:r>
              <a:rPr lang="en-US" altLang="zh-TW" sz="1800" dirty="0"/>
              <a:t>= p;</a:t>
            </a:r>
          </a:p>
          <a:p>
            <a:pPr defTabSz="360000"/>
            <a:r>
              <a:rPr lang="en-US" altLang="zh-TW" sz="1800" dirty="0" smtClean="0"/>
              <a:t>		number</a:t>
            </a:r>
            <a:r>
              <a:rPr lang="en-US" altLang="zh-TW" sz="1800" dirty="0"/>
              <a:t>++;</a:t>
            </a:r>
          </a:p>
          <a:p>
            <a:pPr defTabSz="360000"/>
            <a:r>
              <a:rPr lang="en-US" altLang="zh-TW" sz="1800" dirty="0" smtClean="0"/>
              <a:t>	}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}</a:t>
            </a:r>
            <a:endParaRPr lang="en-US" altLang="zh-TW" sz="18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5" name="文字版面配置區 6"/>
          <p:cNvSpPr txBox="1">
            <a:spLocks/>
          </p:cNvSpPr>
          <p:nvPr/>
        </p:nvSpPr>
        <p:spPr>
          <a:xfrm>
            <a:off x="4716016" y="1772816"/>
            <a:ext cx="4032448" cy="4464496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r>
              <a:rPr lang="en-US" altLang="zh-TW" sz="1800" dirty="0" err="1" smtClean="0"/>
              <a:t>int</a:t>
            </a:r>
            <a:r>
              <a:rPr lang="en-US" altLang="zh-TW" sz="1800" dirty="0" smtClean="0"/>
              <a:t> get(){</a:t>
            </a:r>
          </a:p>
          <a:p>
            <a:pPr defTabSz="360000"/>
            <a:r>
              <a:rPr lang="en-US" altLang="zh-TW" sz="1800" dirty="0" smtClean="0"/>
              <a:t>	if (</a:t>
            </a:r>
            <a:r>
              <a:rPr lang="en-US" altLang="zh-TW" sz="1800" dirty="0" err="1" smtClean="0"/>
              <a:t>IsEmpty</a:t>
            </a:r>
            <a:r>
              <a:rPr lang="en-US" altLang="zh-TW" sz="1800" dirty="0" smtClean="0"/>
              <a:t>())</a:t>
            </a:r>
          </a:p>
          <a:p>
            <a:pPr defTabSz="360000"/>
            <a:r>
              <a:rPr lang="en-US" altLang="zh-TW" sz="1800" dirty="0" smtClean="0"/>
              <a:t>		return(</a:t>
            </a:r>
            <a:r>
              <a:rPr lang="en-US" altLang="zh-TW" sz="1800" dirty="0" err="1" smtClean="0"/>
              <a:t>noData</a:t>
            </a:r>
            <a:r>
              <a:rPr lang="en-US" altLang="zh-TW" sz="1800" dirty="0" smtClean="0"/>
              <a:t>);</a:t>
            </a:r>
          </a:p>
          <a:p>
            <a:pPr defTabSz="360000"/>
            <a:r>
              <a:rPr lang="en-US" altLang="zh-TW" sz="1800" dirty="0" smtClean="0"/>
              <a:t>	else{</a:t>
            </a:r>
          </a:p>
          <a:p>
            <a:pPr defTabSz="360000"/>
            <a:r>
              <a:rPr lang="en-US" altLang="zh-TW" sz="1800" dirty="0" smtClean="0"/>
              <a:t>		</a:t>
            </a:r>
            <a:r>
              <a:rPr lang="en-US" altLang="zh-TW" sz="1800" dirty="0" err="1" smtClean="0"/>
              <a:t>int</a:t>
            </a:r>
            <a:r>
              <a:rPr lang="en-US" altLang="zh-TW" sz="1800" dirty="0" smtClean="0"/>
              <a:t> d;</a:t>
            </a:r>
          </a:p>
          <a:p>
            <a:pPr defTabSz="360000"/>
            <a:r>
              <a:rPr lang="en-US" altLang="zh-TW" sz="1800" dirty="0" smtClean="0"/>
              <a:t>		Node *p = front;</a:t>
            </a:r>
          </a:p>
          <a:p>
            <a:pPr defTabSz="360000"/>
            <a:r>
              <a:rPr lang="en-US" altLang="zh-TW" sz="1800" dirty="0" smtClean="0"/>
              <a:t>		d = front-&gt;data;</a:t>
            </a:r>
          </a:p>
          <a:p>
            <a:pPr defTabSz="360000"/>
            <a:r>
              <a:rPr lang="en-US" altLang="zh-TW" sz="1800" dirty="0" smtClean="0"/>
              <a:t>		if(front</a:t>
            </a:r>
            <a:r>
              <a:rPr lang="en-US" altLang="zh-TW" sz="1800" dirty="0"/>
              <a:t>==back)</a:t>
            </a:r>
          </a:p>
          <a:p>
            <a:pPr defTabSz="360000"/>
            <a:r>
              <a:rPr lang="en-US" altLang="zh-TW" sz="1800" dirty="0" smtClean="0"/>
              <a:t>			back=front=front-</a:t>
            </a:r>
            <a:r>
              <a:rPr lang="en-US" altLang="zh-TW" sz="1800" dirty="0"/>
              <a:t>&gt;next;</a:t>
            </a:r>
          </a:p>
          <a:p>
            <a:pPr defTabSz="360000"/>
            <a:r>
              <a:rPr lang="en-US" altLang="zh-TW" sz="1800" dirty="0" smtClean="0"/>
              <a:t>		else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			front </a:t>
            </a:r>
            <a:r>
              <a:rPr lang="en-US" altLang="zh-TW" sz="1800" dirty="0"/>
              <a:t>= front-&gt;next;</a:t>
            </a:r>
          </a:p>
          <a:p>
            <a:pPr defTabSz="360000"/>
            <a:r>
              <a:rPr lang="en-US" altLang="zh-TW" sz="1800" dirty="0" smtClean="0"/>
              <a:t>		delete p;</a:t>
            </a:r>
          </a:p>
          <a:p>
            <a:pPr defTabSz="360000"/>
            <a:r>
              <a:rPr lang="en-US" altLang="zh-TW" sz="1800" dirty="0" smtClean="0"/>
              <a:t>		number--;</a:t>
            </a:r>
          </a:p>
          <a:p>
            <a:pPr defTabSz="360000"/>
            <a:r>
              <a:rPr lang="en-US" altLang="zh-TW" sz="1800" dirty="0" smtClean="0"/>
              <a:t>		return(d);</a:t>
            </a:r>
          </a:p>
          <a:p>
            <a:pPr defTabSz="360000"/>
            <a:r>
              <a:rPr lang="en-US" altLang="zh-TW" sz="1800" dirty="0" smtClean="0"/>
              <a:t>	}</a:t>
            </a:r>
          </a:p>
          <a:p>
            <a:pPr defTabSz="360000"/>
            <a:r>
              <a:rPr lang="en-US" altLang="zh-TW" sz="1800" dirty="0" smtClean="0"/>
              <a:t>}</a:t>
            </a:r>
            <a:endParaRPr lang="zh-TW" altLang="en-US" sz="18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3635896" y="1043444"/>
            <a:ext cx="2294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dirty="0" smtClean="0"/>
              <a:t>認識動態 </a:t>
            </a:r>
            <a:r>
              <a:rPr lang="en-US" altLang="zh-TW" dirty="0" smtClean="0"/>
              <a:t>Queue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10" name="圓角矩形 9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11" name="圓角矩形 10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</p:spTree>
    <p:extLst>
      <p:ext uri="{BB962C8B-B14F-4D97-AF65-F5344CB8AC3E}">
        <p14:creationId xmlns:p14="http://schemas.microsoft.com/office/powerpoint/2010/main" val="365871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9" name="文字版面配置區 6"/>
          <p:cNvSpPr txBox="1">
            <a:spLocks/>
          </p:cNvSpPr>
          <p:nvPr/>
        </p:nvSpPr>
        <p:spPr>
          <a:xfrm>
            <a:off x="179512" y="1405156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107504" y="1988840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(5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(9);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/>
              <a:t>void put(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d){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 {</a:t>
            </a:r>
          </a:p>
          <a:p>
            <a:pPr defTabSz="360000"/>
            <a:r>
              <a:rPr lang="en-US" altLang="zh-TW" sz="1800" dirty="0"/>
              <a:t>		front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 = front;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400" dirty="0"/>
              <a:t>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Node *p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back-&gt;next = p;</a:t>
            </a:r>
          </a:p>
          <a:p>
            <a:pPr defTabSz="360000"/>
            <a:r>
              <a:rPr lang="en-US" altLang="zh-TW" sz="1800" dirty="0"/>
              <a:t>		back = p;</a:t>
            </a:r>
          </a:p>
          <a:p>
            <a:pPr defTabSz="360000"/>
            <a:r>
              <a:rPr lang="en-US" altLang="zh-TW" sz="1800" dirty="0"/>
              <a:t>		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</a:p>
          <a:p>
            <a:pPr defTabSz="360000"/>
            <a:endParaRPr lang="en-US" altLang="zh-TW" sz="18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30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1106" y="1043444"/>
            <a:ext cx="2164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put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539552" y="3069719"/>
            <a:ext cx="1584176" cy="324473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</a:t>
            </a:r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字方塊 65"/>
          <p:cNvSpPr txBox="1"/>
          <p:nvPr/>
        </p:nvSpPr>
        <p:spPr>
          <a:xfrm>
            <a:off x="6084168" y="4623699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>
            <a:endCxn id="38" idx="3"/>
          </p:cNvCxnSpPr>
          <p:nvPr/>
        </p:nvCxnSpPr>
        <p:spPr>
          <a:xfrm flipV="1">
            <a:off x="6668559" y="4511251"/>
            <a:ext cx="186032" cy="23537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圓角矩形 30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grpSp>
        <p:nvGrpSpPr>
          <p:cNvPr id="36" name="群組 35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8" name="橢圓 3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37" name="直線單箭頭接點 36"/>
          <p:cNvCxnSpPr/>
          <p:nvPr/>
        </p:nvCxnSpPr>
        <p:spPr>
          <a:xfrm>
            <a:off x="7287402" y="459561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群組 40"/>
          <p:cNvGrpSpPr/>
          <p:nvPr/>
        </p:nvGrpSpPr>
        <p:grpSpPr>
          <a:xfrm>
            <a:off x="7264542" y="4905062"/>
            <a:ext cx="360040" cy="288032"/>
            <a:chOff x="6084168" y="2708920"/>
            <a:chExt cx="360040" cy="288032"/>
          </a:xfrm>
        </p:grpSpPr>
        <p:cxnSp>
          <p:nvCxnSpPr>
            <p:cNvPr id="42" name="直線接點 41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文字方塊 27"/>
          <p:cNvSpPr txBox="1"/>
          <p:nvPr/>
        </p:nvSpPr>
        <p:spPr>
          <a:xfrm>
            <a:off x="3923928" y="279777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d=9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631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9" name="文字版面配置區 6"/>
          <p:cNvSpPr txBox="1">
            <a:spLocks/>
          </p:cNvSpPr>
          <p:nvPr/>
        </p:nvSpPr>
        <p:spPr>
          <a:xfrm>
            <a:off x="179512" y="1405156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107504" y="1988840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(5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(9);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/>
              <a:t>void put(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d){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 {</a:t>
            </a:r>
          </a:p>
          <a:p>
            <a:pPr defTabSz="360000"/>
            <a:r>
              <a:rPr lang="en-US" altLang="zh-TW" sz="1800" dirty="0"/>
              <a:t>		front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 = front;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400" dirty="0"/>
              <a:t>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Node *p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back-&gt;next = p;</a:t>
            </a:r>
          </a:p>
          <a:p>
            <a:pPr defTabSz="360000"/>
            <a:r>
              <a:rPr lang="en-US" altLang="zh-TW" sz="1800" dirty="0"/>
              <a:t>		back = p;</a:t>
            </a:r>
          </a:p>
          <a:p>
            <a:pPr defTabSz="360000"/>
            <a:r>
              <a:rPr lang="en-US" altLang="zh-TW" sz="1800" dirty="0"/>
              <a:t>		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</a:p>
          <a:p>
            <a:pPr defTabSz="360000"/>
            <a:endParaRPr lang="en-US" altLang="zh-TW" sz="18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31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1106" y="1043444"/>
            <a:ext cx="2164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put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1763688" y="1488012"/>
            <a:ext cx="2084412" cy="324473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</a:t>
            </a:r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字方塊 65"/>
          <p:cNvSpPr txBox="1"/>
          <p:nvPr/>
        </p:nvSpPr>
        <p:spPr>
          <a:xfrm>
            <a:off x="6084168" y="4623699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>
            <a:endCxn id="38" idx="3"/>
          </p:cNvCxnSpPr>
          <p:nvPr/>
        </p:nvCxnSpPr>
        <p:spPr>
          <a:xfrm flipV="1">
            <a:off x="6668559" y="4511251"/>
            <a:ext cx="186032" cy="23537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圓角矩形 30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grpSp>
        <p:nvGrpSpPr>
          <p:cNvPr id="36" name="群組 35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8" name="橢圓 3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37" name="直線單箭頭接點 36"/>
          <p:cNvCxnSpPr/>
          <p:nvPr/>
        </p:nvCxnSpPr>
        <p:spPr>
          <a:xfrm>
            <a:off x="7287402" y="459561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群組 40"/>
          <p:cNvGrpSpPr/>
          <p:nvPr/>
        </p:nvGrpSpPr>
        <p:grpSpPr>
          <a:xfrm>
            <a:off x="7264542" y="4905062"/>
            <a:ext cx="360040" cy="288032"/>
            <a:chOff x="6084168" y="2708920"/>
            <a:chExt cx="360040" cy="288032"/>
          </a:xfrm>
        </p:grpSpPr>
        <p:cxnSp>
          <p:nvCxnSpPr>
            <p:cNvPr id="42" name="直線接點 41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文字方塊 27"/>
          <p:cNvSpPr txBox="1"/>
          <p:nvPr/>
        </p:nvSpPr>
        <p:spPr>
          <a:xfrm>
            <a:off x="3923928" y="279777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d=9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7638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9" name="文字版面配置區 6"/>
          <p:cNvSpPr txBox="1">
            <a:spLocks/>
          </p:cNvSpPr>
          <p:nvPr/>
        </p:nvSpPr>
        <p:spPr>
          <a:xfrm>
            <a:off x="179512" y="1405156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107504" y="1988840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(5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(9);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/>
              <a:t>void put(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d){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 {</a:t>
            </a:r>
          </a:p>
          <a:p>
            <a:pPr defTabSz="360000"/>
            <a:r>
              <a:rPr lang="en-US" altLang="zh-TW" sz="1800" dirty="0"/>
              <a:t>		front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 = front;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400" dirty="0"/>
              <a:t>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Node *p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back-&gt;next = p;</a:t>
            </a:r>
          </a:p>
          <a:p>
            <a:pPr defTabSz="360000"/>
            <a:r>
              <a:rPr lang="en-US" altLang="zh-TW" sz="1800" dirty="0"/>
              <a:t>		back = p;</a:t>
            </a:r>
          </a:p>
          <a:p>
            <a:pPr defTabSz="360000"/>
            <a:r>
              <a:rPr lang="en-US" altLang="zh-TW" sz="1800" dirty="0"/>
              <a:t>		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</a:p>
          <a:p>
            <a:pPr defTabSz="360000"/>
            <a:endParaRPr lang="en-US" altLang="zh-TW" sz="18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32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1106" y="1043444"/>
            <a:ext cx="2164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put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899592" y="4713160"/>
            <a:ext cx="2448272" cy="324473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</a:t>
            </a:r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字方塊 65"/>
          <p:cNvSpPr txBox="1"/>
          <p:nvPr/>
        </p:nvSpPr>
        <p:spPr>
          <a:xfrm>
            <a:off x="6084168" y="4623699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>
            <a:endCxn id="38" idx="3"/>
          </p:cNvCxnSpPr>
          <p:nvPr/>
        </p:nvCxnSpPr>
        <p:spPr>
          <a:xfrm flipV="1">
            <a:off x="6668559" y="4511251"/>
            <a:ext cx="186032" cy="23537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圓角矩形 30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grpSp>
        <p:nvGrpSpPr>
          <p:cNvPr id="36" name="群組 35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8" name="橢圓 3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37" name="直線單箭頭接點 36"/>
          <p:cNvCxnSpPr/>
          <p:nvPr/>
        </p:nvCxnSpPr>
        <p:spPr>
          <a:xfrm>
            <a:off x="7287402" y="459561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群組 40"/>
          <p:cNvGrpSpPr/>
          <p:nvPr/>
        </p:nvGrpSpPr>
        <p:grpSpPr>
          <a:xfrm>
            <a:off x="7264542" y="4905062"/>
            <a:ext cx="360040" cy="288032"/>
            <a:chOff x="6084168" y="2708920"/>
            <a:chExt cx="360040" cy="288032"/>
          </a:xfrm>
        </p:grpSpPr>
        <p:cxnSp>
          <p:nvCxnSpPr>
            <p:cNvPr id="42" name="直線接點 41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文字方塊 27"/>
          <p:cNvSpPr txBox="1"/>
          <p:nvPr/>
        </p:nvSpPr>
        <p:spPr>
          <a:xfrm>
            <a:off x="3923928" y="279777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d=9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2425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9" name="文字版面配置區 6"/>
          <p:cNvSpPr txBox="1">
            <a:spLocks/>
          </p:cNvSpPr>
          <p:nvPr/>
        </p:nvSpPr>
        <p:spPr>
          <a:xfrm>
            <a:off x="179512" y="1405156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107504" y="1988840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(5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(9);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/>
              <a:t>void put(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d){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 {</a:t>
            </a:r>
          </a:p>
          <a:p>
            <a:pPr defTabSz="360000"/>
            <a:r>
              <a:rPr lang="en-US" altLang="zh-TW" sz="1800" dirty="0"/>
              <a:t>		front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 = front;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400" dirty="0"/>
              <a:t>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Node *p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back-&gt;next = p;</a:t>
            </a:r>
          </a:p>
          <a:p>
            <a:pPr defTabSz="360000"/>
            <a:r>
              <a:rPr lang="en-US" altLang="zh-TW" sz="1800" dirty="0"/>
              <a:t>		back = p;</a:t>
            </a:r>
          </a:p>
          <a:p>
            <a:pPr defTabSz="360000"/>
            <a:r>
              <a:rPr lang="en-US" altLang="zh-TW" sz="1800" dirty="0"/>
              <a:t>		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</a:p>
          <a:p>
            <a:pPr defTabSz="360000"/>
            <a:endParaRPr lang="en-US" altLang="zh-TW" sz="18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33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1106" y="1043444"/>
            <a:ext cx="2164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put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5423411" y="1733105"/>
            <a:ext cx="1841131" cy="556834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</a:t>
            </a:r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字方塊 65"/>
          <p:cNvSpPr txBox="1"/>
          <p:nvPr/>
        </p:nvSpPr>
        <p:spPr>
          <a:xfrm>
            <a:off x="6084168" y="4623699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>
            <a:endCxn id="38" idx="3"/>
          </p:cNvCxnSpPr>
          <p:nvPr/>
        </p:nvCxnSpPr>
        <p:spPr>
          <a:xfrm flipV="1">
            <a:off x="6668559" y="4511251"/>
            <a:ext cx="186032" cy="23537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圓角矩形 30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grpSp>
        <p:nvGrpSpPr>
          <p:cNvPr id="36" name="群組 35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8" name="橢圓 3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37" name="直線單箭頭接點 36"/>
          <p:cNvCxnSpPr/>
          <p:nvPr/>
        </p:nvCxnSpPr>
        <p:spPr>
          <a:xfrm>
            <a:off x="7287402" y="459561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群組 40"/>
          <p:cNvGrpSpPr/>
          <p:nvPr/>
        </p:nvGrpSpPr>
        <p:grpSpPr>
          <a:xfrm>
            <a:off x="7264542" y="4905062"/>
            <a:ext cx="360040" cy="288032"/>
            <a:chOff x="6084168" y="2708920"/>
            <a:chExt cx="360040" cy="288032"/>
          </a:xfrm>
        </p:grpSpPr>
        <p:cxnSp>
          <p:nvCxnSpPr>
            <p:cNvPr id="42" name="直線接點 41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文字方塊 27"/>
          <p:cNvSpPr txBox="1"/>
          <p:nvPr/>
        </p:nvSpPr>
        <p:spPr>
          <a:xfrm>
            <a:off x="3923928" y="279777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d=9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8204885" y="377309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cxnSp>
        <p:nvCxnSpPr>
          <p:cNvPr id="32" name="直線單箭頭接點 31"/>
          <p:cNvCxnSpPr/>
          <p:nvPr/>
        </p:nvCxnSpPr>
        <p:spPr>
          <a:xfrm flipH="1">
            <a:off x="8204885" y="4165735"/>
            <a:ext cx="114181" cy="27919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群組 32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4" name="橢圓 33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7179528" y="2851845"/>
              <a:ext cx="18473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9" name="直線單箭頭接點 48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167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9" name="文字版面配置區 6"/>
          <p:cNvSpPr txBox="1">
            <a:spLocks/>
          </p:cNvSpPr>
          <p:nvPr/>
        </p:nvSpPr>
        <p:spPr>
          <a:xfrm>
            <a:off x="179512" y="1405156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107504" y="1988840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(5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(9);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/>
              <a:t>void put(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d){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 {</a:t>
            </a:r>
          </a:p>
          <a:p>
            <a:pPr defTabSz="360000"/>
            <a:r>
              <a:rPr lang="en-US" altLang="zh-TW" sz="1800" dirty="0"/>
              <a:t>		front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 = front;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400" dirty="0"/>
              <a:t>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Node *p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back-&gt;next = p;</a:t>
            </a:r>
          </a:p>
          <a:p>
            <a:pPr defTabSz="360000"/>
            <a:r>
              <a:rPr lang="en-US" altLang="zh-TW" sz="1800" dirty="0"/>
              <a:t>		back = p;</a:t>
            </a:r>
          </a:p>
          <a:p>
            <a:pPr defTabSz="360000"/>
            <a:r>
              <a:rPr lang="en-US" altLang="zh-TW" sz="1800" dirty="0"/>
              <a:t>		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</a:p>
          <a:p>
            <a:pPr defTabSz="360000"/>
            <a:endParaRPr lang="en-US" altLang="zh-TW" sz="18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34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1106" y="1043444"/>
            <a:ext cx="2164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put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5445571" y="2557453"/>
            <a:ext cx="3352041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</a:t>
            </a:r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字方塊 65"/>
          <p:cNvSpPr txBox="1"/>
          <p:nvPr/>
        </p:nvSpPr>
        <p:spPr>
          <a:xfrm>
            <a:off x="6084168" y="4623699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>
            <a:endCxn id="38" idx="3"/>
          </p:cNvCxnSpPr>
          <p:nvPr/>
        </p:nvCxnSpPr>
        <p:spPr>
          <a:xfrm flipV="1">
            <a:off x="6668559" y="4511251"/>
            <a:ext cx="186032" cy="23537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圓角矩形 30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grpSp>
        <p:nvGrpSpPr>
          <p:cNvPr id="36" name="群組 35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8" name="橢圓 3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37" name="直線單箭頭接點 36"/>
          <p:cNvCxnSpPr/>
          <p:nvPr/>
        </p:nvCxnSpPr>
        <p:spPr>
          <a:xfrm>
            <a:off x="7287402" y="459561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群組 40"/>
          <p:cNvGrpSpPr/>
          <p:nvPr/>
        </p:nvGrpSpPr>
        <p:grpSpPr>
          <a:xfrm>
            <a:off x="7264542" y="4905062"/>
            <a:ext cx="360040" cy="288032"/>
            <a:chOff x="6084168" y="2708920"/>
            <a:chExt cx="360040" cy="288032"/>
          </a:xfrm>
        </p:grpSpPr>
        <p:cxnSp>
          <p:nvCxnSpPr>
            <p:cNvPr id="42" name="直線接點 41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文字方塊 27"/>
          <p:cNvSpPr txBox="1"/>
          <p:nvPr/>
        </p:nvSpPr>
        <p:spPr>
          <a:xfrm>
            <a:off x="3923928" y="279777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d=9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8204885" y="377309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cxnSp>
        <p:nvCxnSpPr>
          <p:cNvPr id="32" name="直線單箭頭接點 31"/>
          <p:cNvCxnSpPr/>
          <p:nvPr/>
        </p:nvCxnSpPr>
        <p:spPr>
          <a:xfrm flipH="1">
            <a:off x="8204885" y="4165735"/>
            <a:ext cx="114181" cy="27919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群組 32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4" name="橢圓 33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9" name="直線單箭頭接點 48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群組 49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7651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9" name="文字版面配置區 6"/>
          <p:cNvSpPr txBox="1">
            <a:spLocks/>
          </p:cNvSpPr>
          <p:nvPr/>
        </p:nvSpPr>
        <p:spPr>
          <a:xfrm>
            <a:off x="179512" y="1405156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107504" y="1988840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(5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(9);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/>
              <a:t>void put(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d){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 {</a:t>
            </a:r>
          </a:p>
          <a:p>
            <a:pPr defTabSz="360000"/>
            <a:r>
              <a:rPr lang="en-US" altLang="zh-TW" sz="1800" dirty="0"/>
              <a:t>		front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 = front;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400" dirty="0"/>
              <a:t>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Node *p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back-&gt;next = p;</a:t>
            </a:r>
          </a:p>
          <a:p>
            <a:pPr defTabSz="360000"/>
            <a:r>
              <a:rPr lang="en-US" altLang="zh-TW" sz="1800" dirty="0"/>
              <a:t>		back = p;</a:t>
            </a:r>
          </a:p>
          <a:p>
            <a:pPr defTabSz="360000"/>
            <a:r>
              <a:rPr lang="en-US" altLang="zh-TW" sz="1800" dirty="0"/>
              <a:t>		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</a:p>
          <a:p>
            <a:pPr defTabSz="360000"/>
            <a:endParaRPr lang="en-US" altLang="zh-TW" sz="18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35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1106" y="1043444"/>
            <a:ext cx="2164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put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5066401" y="2835870"/>
            <a:ext cx="441703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</a:t>
            </a:r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字方塊 65"/>
          <p:cNvSpPr txBox="1"/>
          <p:nvPr/>
        </p:nvSpPr>
        <p:spPr>
          <a:xfrm>
            <a:off x="6084168" y="4623699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>
            <a:endCxn id="38" idx="3"/>
          </p:cNvCxnSpPr>
          <p:nvPr/>
        </p:nvCxnSpPr>
        <p:spPr>
          <a:xfrm flipV="1">
            <a:off x="6668559" y="4511251"/>
            <a:ext cx="186032" cy="23537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圓角矩形 30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grpSp>
        <p:nvGrpSpPr>
          <p:cNvPr id="36" name="群組 35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8" name="橢圓 3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37" name="直線單箭頭接點 36"/>
          <p:cNvCxnSpPr/>
          <p:nvPr/>
        </p:nvCxnSpPr>
        <p:spPr>
          <a:xfrm>
            <a:off x="7287402" y="459561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群組 40"/>
          <p:cNvGrpSpPr/>
          <p:nvPr/>
        </p:nvGrpSpPr>
        <p:grpSpPr>
          <a:xfrm>
            <a:off x="7264542" y="4905062"/>
            <a:ext cx="360040" cy="288032"/>
            <a:chOff x="6084168" y="2708920"/>
            <a:chExt cx="360040" cy="288032"/>
          </a:xfrm>
        </p:grpSpPr>
        <p:cxnSp>
          <p:nvCxnSpPr>
            <p:cNvPr id="42" name="直線接點 41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文字方塊 27"/>
          <p:cNvSpPr txBox="1"/>
          <p:nvPr/>
        </p:nvSpPr>
        <p:spPr>
          <a:xfrm>
            <a:off x="3923928" y="279777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d=9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8204885" y="377309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cxnSp>
        <p:nvCxnSpPr>
          <p:cNvPr id="32" name="直線單箭頭接點 31"/>
          <p:cNvCxnSpPr/>
          <p:nvPr/>
        </p:nvCxnSpPr>
        <p:spPr>
          <a:xfrm flipH="1">
            <a:off x="8204885" y="4165735"/>
            <a:ext cx="114181" cy="27919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群組 32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4" name="橢圓 33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9" name="直線單箭頭接點 48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群組 49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4964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9" name="文字版面配置區 6"/>
          <p:cNvSpPr txBox="1">
            <a:spLocks/>
          </p:cNvSpPr>
          <p:nvPr/>
        </p:nvSpPr>
        <p:spPr>
          <a:xfrm>
            <a:off x="179512" y="1405156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107504" y="1988840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(5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(9);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/>
              <a:t>void put(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d){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 {</a:t>
            </a:r>
          </a:p>
          <a:p>
            <a:pPr defTabSz="360000"/>
            <a:r>
              <a:rPr lang="en-US" altLang="zh-TW" sz="1800" dirty="0"/>
              <a:t>		front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 = front;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400" dirty="0"/>
              <a:t>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Node *p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back-&gt;next = p;</a:t>
            </a:r>
          </a:p>
          <a:p>
            <a:pPr defTabSz="360000"/>
            <a:r>
              <a:rPr lang="en-US" altLang="zh-TW" sz="1800" dirty="0"/>
              <a:t>		back = p;</a:t>
            </a:r>
          </a:p>
          <a:p>
            <a:pPr defTabSz="360000"/>
            <a:r>
              <a:rPr lang="en-US" altLang="zh-TW" sz="1800" dirty="0"/>
              <a:t>		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</a:p>
          <a:p>
            <a:pPr defTabSz="360000"/>
            <a:endParaRPr lang="en-US" altLang="zh-TW" sz="18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36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1106" y="1043444"/>
            <a:ext cx="2164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put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933500" y="5015891"/>
            <a:ext cx="1512168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</a:t>
            </a:r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圓角矩形 30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grpSp>
        <p:nvGrpSpPr>
          <p:cNvPr id="36" name="群組 35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8" name="橢圓 3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37" name="直線單箭頭接點 36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字方塊 27"/>
          <p:cNvSpPr txBox="1"/>
          <p:nvPr/>
        </p:nvSpPr>
        <p:spPr>
          <a:xfrm>
            <a:off x="3923928" y="279777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d=9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8204885" y="377309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cxnSp>
        <p:nvCxnSpPr>
          <p:cNvPr id="32" name="直線單箭頭接點 31"/>
          <p:cNvCxnSpPr/>
          <p:nvPr/>
        </p:nvCxnSpPr>
        <p:spPr>
          <a:xfrm flipH="1">
            <a:off x="8204885" y="4165735"/>
            <a:ext cx="114181" cy="27919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群組 32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4" name="橢圓 33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9" name="直線單箭頭接點 48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群組 49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文字方塊 54"/>
          <p:cNvSpPr txBox="1"/>
          <p:nvPr/>
        </p:nvSpPr>
        <p:spPr>
          <a:xfrm>
            <a:off x="6084168" y="4623699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56" name="直線單箭頭接點 55"/>
          <p:cNvCxnSpPr/>
          <p:nvPr/>
        </p:nvCxnSpPr>
        <p:spPr>
          <a:xfrm flipV="1">
            <a:off x="6668559" y="4511251"/>
            <a:ext cx="186032" cy="23537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191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9" name="文字版面配置區 6"/>
          <p:cNvSpPr txBox="1">
            <a:spLocks/>
          </p:cNvSpPr>
          <p:nvPr/>
        </p:nvSpPr>
        <p:spPr>
          <a:xfrm>
            <a:off x="179512" y="1405156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107504" y="1988840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(5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(9);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/>
              <a:t>void put(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d){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 {</a:t>
            </a:r>
          </a:p>
          <a:p>
            <a:pPr defTabSz="360000"/>
            <a:r>
              <a:rPr lang="en-US" altLang="zh-TW" sz="1800" dirty="0"/>
              <a:t>		front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 = front;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400" dirty="0"/>
              <a:t>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Node *p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back-&gt;next = p;</a:t>
            </a:r>
          </a:p>
          <a:p>
            <a:pPr defTabSz="360000"/>
            <a:r>
              <a:rPr lang="en-US" altLang="zh-TW" sz="1800" dirty="0"/>
              <a:t>		back = p;</a:t>
            </a:r>
          </a:p>
          <a:p>
            <a:pPr defTabSz="360000"/>
            <a:r>
              <a:rPr lang="en-US" altLang="zh-TW" sz="1800" dirty="0"/>
              <a:t>		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</a:p>
          <a:p>
            <a:pPr defTabSz="360000"/>
            <a:endParaRPr lang="en-US" altLang="zh-TW" sz="18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37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1106" y="1043444"/>
            <a:ext cx="2164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put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933500" y="5295583"/>
            <a:ext cx="974204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</a:t>
            </a:r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字方塊 65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圓角矩形 30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grpSp>
        <p:nvGrpSpPr>
          <p:cNvPr id="36" name="群組 35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8" name="橢圓 3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28" name="文字方塊 27"/>
          <p:cNvSpPr txBox="1"/>
          <p:nvPr/>
        </p:nvSpPr>
        <p:spPr>
          <a:xfrm>
            <a:off x="3923928" y="279777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d=9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8204885" y="377309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cxnSp>
        <p:nvCxnSpPr>
          <p:cNvPr id="32" name="直線單箭頭接點 31"/>
          <p:cNvCxnSpPr/>
          <p:nvPr/>
        </p:nvCxnSpPr>
        <p:spPr>
          <a:xfrm flipH="1">
            <a:off x="8204885" y="4165735"/>
            <a:ext cx="114181" cy="27919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群組 32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4" name="橢圓 33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9" name="直線單箭頭接點 48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群組 49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直線單箭頭接點 54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544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9" name="文字版面配置區 6"/>
          <p:cNvSpPr txBox="1">
            <a:spLocks/>
          </p:cNvSpPr>
          <p:nvPr/>
        </p:nvSpPr>
        <p:spPr>
          <a:xfrm>
            <a:off x="179512" y="1405156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107504" y="1988840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(5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(9);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/>
              <a:t>void put(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d){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 {</a:t>
            </a:r>
          </a:p>
          <a:p>
            <a:pPr defTabSz="360000"/>
            <a:r>
              <a:rPr lang="en-US" altLang="zh-TW" sz="1800" dirty="0"/>
              <a:t>		front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 = front;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400" dirty="0"/>
              <a:t>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Node *p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back-&gt;next = p;</a:t>
            </a:r>
          </a:p>
          <a:p>
            <a:pPr defTabSz="360000"/>
            <a:r>
              <a:rPr lang="en-US" altLang="zh-TW" sz="1800" dirty="0"/>
              <a:t>		back = p;</a:t>
            </a:r>
          </a:p>
          <a:p>
            <a:pPr defTabSz="360000"/>
            <a:r>
              <a:rPr lang="en-US" altLang="zh-TW" sz="1800" dirty="0"/>
              <a:t>		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</a:p>
          <a:p>
            <a:pPr defTabSz="360000"/>
            <a:endParaRPr lang="en-US" altLang="zh-TW" sz="18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38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1106" y="1043444"/>
            <a:ext cx="2164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put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941120" y="5574000"/>
            <a:ext cx="1190228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字方塊 65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圓角矩形 30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grpSp>
        <p:nvGrpSpPr>
          <p:cNvPr id="36" name="群組 35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8" name="橢圓 3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28" name="文字方塊 27"/>
          <p:cNvSpPr txBox="1"/>
          <p:nvPr/>
        </p:nvSpPr>
        <p:spPr>
          <a:xfrm>
            <a:off x="3923928" y="279777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d=9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8204885" y="377309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cxnSp>
        <p:nvCxnSpPr>
          <p:cNvPr id="32" name="直線單箭頭接點 31"/>
          <p:cNvCxnSpPr/>
          <p:nvPr/>
        </p:nvCxnSpPr>
        <p:spPr>
          <a:xfrm flipH="1">
            <a:off x="8204885" y="4165735"/>
            <a:ext cx="114181" cy="27919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群組 32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4" name="橢圓 33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9" name="直線單箭頭接點 48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群組 49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直線單箭頭接點 54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81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9" name="文字版面配置區 6"/>
          <p:cNvSpPr txBox="1">
            <a:spLocks/>
          </p:cNvSpPr>
          <p:nvPr/>
        </p:nvSpPr>
        <p:spPr>
          <a:xfrm>
            <a:off x="179512" y="1405156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107504" y="1988840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(5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(9);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/>
              <a:t>void put(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d){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 {</a:t>
            </a:r>
          </a:p>
          <a:p>
            <a:pPr defTabSz="360000"/>
            <a:r>
              <a:rPr lang="en-US" altLang="zh-TW" sz="1800" dirty="0"/>
              <a:t>		front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 = front;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400" dirty="0"/>
              <a:t>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Node *p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back-&gt;next = p;</a:t>
            </a:r>
          </a:p>
          <a:p>
            <a:pPr defTabSz="360000"/>
            <a:r>
              <a:rPr lang="en-US" altLang="zh-TW" sz="1800" dirty="0"/>
              <a:t>		back = p;</a:t>
            </a:r>
          </a:p>
          <a:p>
            <a:pPr defTabSz="360000"/>
            <a:r>
              <a:rPr lang="en-US" altLang="zh-TW" sz="1800" dirty="0"/>
              <a:t>		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</a:p>
          <a:p>
            <a:pPr defTabSz="360000"/>
            <a:endParaRPr lang="en-US" altLang="zh-TW" sz="18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39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1106" y="1043444"/>
            <a:ext cx="2164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put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179512" y="6098103"/>
            <a:ext cx="360040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字方塊 65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圓角矩形 30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grpSp>
        <p:nvGrpSpPr>
          <p:cNvPr id="36" name="群組 35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8" name="橢圓 3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28" name="文字方塊 27"/>
          <p:cNvSpPr txBox="1"/>
          <p:nvPr/>
        </p:nvSpPr>
        <p:spPr>
          <a:xfrm>
            <a:off x="3923928" y="279777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d=9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8204885" y="377309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cxnSp>
        <p:nvCxnSpPr>
          <p:cNvPr id="32" name="直線單箭頭接點 31"/>
          <p:cNvCxnSpPr/>
          <p:nvPr/>
        </p:nvCxnSpPr>
        <p:spPr>
          <a:xfrm flipH="1">
            <a:off x="8204885" y="4165735"/>
            <a:ext cx="114181" cy="27919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群組 32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4" name="橢圓 33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9" name="直線單箭頭接點 48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群組 49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直線單箭頭接點 54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127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395536" y="1484784"/>
            <a:ext cx="8496944" cy="5328592"/>
          </a:xfrm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/>
              <a:t>Node *search(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d){</a:t>
            </a:r>
          </a:p>
          <a:p>
            <a:pPr defTabSz="360000"/>
            <a:r>
              <a:rPr lang="en-US" altLang="zh-TW" sz="1800" dirty="0" smtClean="0"/>
              <a:t>	Node </a:t>
            </a:r>
            <a:r>
              <a:rPr lang="en-US" altLang="zh-TW" sz="1800" dirty="0"/>
              <a:t>*p = front;</a:t>
            </a:r>
          </a:p>
          <a:p>
            <a:pPr defTabSz="360000"/>
            <a:r>
              <a:rPr lang="en-US" altLang="zh-TW" sz="1800" dirty="0" smtClean="0"/>
              <a:t>	while(p</a:t>
            </a:r>
            <a:r>
              <a:rPr lang="en-US" altLang="zh-TW" sz="1800" dirty="0"/>
              <a:t>!=NULL){</a:t>
            </a:r>
          </a:p>
          <a:p>
            <a:pPr defTabSz="360000"/>
            <a:r>
              <a:rPr lang="en-US" altLang="zh-TW" sz="1800" dirty="0" smtClean="0"/>
              <a:t>		if(p-</a:t>
            </a:r>
            <a:r>
              <a:rPr lang="en-US" altLang="zh-TW" sz="1800" dirty="0"/>
              <a:t>&gt;data==d){</a:t>
            </a:r>
          </a:p>
          <a:p>
            <a:pPr defTabSz="360000"/>
            <a:r>
              <a:rPr lang="en-US" altLang="zh-TW" sz="1800" dirty="0" smtClean="0"/>
              <a:t>			Node </a:t>
            </a:r>
            <a:r>
              <a:rPr lang="en-US" altLang="zh-TW" sz="1800" dirty="0"/>
              <a:t>*q = new Node(d</a:t>
            </a:r>
            <a:r>
              <a:rPr lang="en-US" altLang="zh-TW" sz="1800" dirty="0" smtClean="0"/>
              <a:t>);</a:t>
            </a:r>
            <a:r>
              <a:rPr lang="zh-TW" altLang="en-US" sz="1800" dirty="0" smtClean="0"/>
              <a:t> </a:t>
            </a:r>
            <a:r>
              <a:rPr lang="en-US" altLang="zh-TW" sz="1800" dirty="0"/>
              <a:t>//</a:t>
            </a:r>
            <a:r>
              <a:rPr lang="zh-TW" altLang="en-US" sz="1800" dirty="0"/>
              <a:t>開新的 </a:t>
            </a:r>
            <a:r>
              <a:rPr lang="en-US" altLang="zh-TW" sz="1800" dirty="0"/>
              <a:t>node </a:t>
            </a:r>
            <a:r>
              <a:rPr lang="zh-TW" altLang="en-US" sz="1800" dirty="0"/>
              <a:t>防止指標指到 </a:t>
            </a:r>
            <a:r>
              <a:rPr lang="en-US" altLang="zh-TW" sz="1800" dirty="0"/>
              <a:t>private </a:t>
            </a:r>
            <a:r>
              <a:rPr lang="zh-TW" altLang="en-US" sz="1800" dirty="0"/>
              <a:t>資料</a:t>
            </a:r>
          </a:p>
          <a:p>
            <a:pPr defTabSz="360000"/>
            <a:r>
              <a:rPr lang="en-US" altLang="zh-TW" sz="1800" dirty="0" smtClean="0"/>
              <a:t>			return(q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 smtClean="0"/>
              <a:t>		}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		p=p-</a:t>
            </a:r>
            <a:r>
              <a:rPr lang="en-US" altLang="zh-TW" sz="1800" dirty="0"/>
              <a:t>&gt;next;</a:t>
            </a:r>
          </a:p>
          <a:p>
            <a:pPr defTabSz="360000"/>
            <a:r>
              <a:rPr lang="en-US" altLang="zh-TW" sz="1800" dirty="0" smtClean="0"/>
              <a:t>	}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	return(NULL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 smtClean="0"/>
              <a:t>}</a:t>
            </a:r>
          </a:p>
          <a:p>
            <a:pPr defTabSz="360000"/>
            <a:endParaRPr lang="en-US" altLang="zh-TW" sz="1800" dirty="0" smtClean="0"/>
          </a:p>
          <a:p>
            <a:pPr defTabSz="360000"/>
            <a:r>
              <a:rPr lang="en-US" altLang="zh-TW" sz="1800" dirty="0" smtClean="0"/>
              <a:t>void </a:t>
            </a:r>
            <a:r>
              <a:rPr lang="en-US" altLang="zh-TW" sz="1800" dirty="0"/>
              <a:t>print(){</a:t>
            </a:r>
          </a:p>
          <a:p>
            <a:pPr defTabSz="360000"/>
            <a:r>
              <a:rPr lang="en-US" altLang="zh-TW" sz="1800" dirty="0" smtClean="0"/>
              <a:t>	Node </a:t>
            </a:r>
            <a:r>
              <a:rPr lang="en-US" altLang="zh-TW" sz="1800" dirty="0"/>
              <a:t>*p = front;</a:t>
            </a:r>
          </a:p>
          <a:p>
            <a:pPr defTabSz="360000"/>
            <a:r>
              <a:rPr lang="en-US" altLang="zh-TW" sz="1800" dirty="0" smtClean="0"/>
              <a:t>	while(p</a:t>
            </a:r>
            <a:r>
              <a:rPr lang="en-US" altLang="zh-TW" sz="1800" dirty="0"/>
              <a:t>!=NULL){</a:t>
            </a:r>
          </a:p>
          <a:p>
            <a:pPr defTabSz="360000"/>
            <a:r>
              <a:rPr lang="en-US" altLang="zh-TW" sz="1800" dirty="0" smtClean="0"/>
              <a:t>		</a:t>
            </a:r>
            <a:r>
              <a:rPr lang="en-US" altLang="zh-TW" sz="1800" dirty="0" err="1" smtClean="0"/>
              <a:t>cout</a:t>
            </a:r>
            <a:r>
              <a:rPr lang="en-US" altLang="zh-TW" sz="1800" dirty="0" smtClean="0"/>
              <a:t> </a:t>
            </a:r>
            <a:r>
              <a:rPr lang="en-US" altLang="zh-TW" sz="1800" dirty="0"/>
              <a:t>&lt;&lt; p-&gt;data &lt;&lt; </a:t>
            </a:r>
            <a:r>
              <a:rPr lang="en-US" altLang="zh-TW" sz="1800" dirty="0" err="1"/>
              <a:t>endl</a:t>
            </a:r>
            <a:r>
              <a:rPr lang="en-US" altLang="zh-TW" sz="1800" dirty="0"/>
              <a:t>;</a:t>
            </a:r>
          </a:p>
          <a:p>
            <a:pPr defTabSz="360000"/>
            <a:r>
              <a:rPr lang="en-US" altLang="zh-TW" sz="1800" dirty="0" smtClean="0"/>
              <a:t>		p </a:t>
            </a:r>
            <a:r>
              <a:rPr lang="en-US" altLang="zh-TW" sz="1800" dirty="0"/>
              <a:t>= p-&gt;next;</a:t>
            </a:r>
          </a:p>
          <a:p>
            <a:pPr defTabSz="360000"/>
            <a:r>
              <a:rPr lang="en-US" altLang="zh-TW" sz="1800" dirty="0" smtClean="0"/>
              <a:t>	}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}};</a:t>
            </a:r>
            <a:endParaRPr lang="zh-TW" altLang="en-US" sz="1800" dirty="0"/>
          </a:p>
          <a:p>
            <a:pPr defTabSz="360000"/>
            <a:endParaRPr lang="en-US" altLang="zh-TW" sz="18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4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635896" y="1043444"/>
            <a:ext cx="2294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dirty="0" smtClean="0"/>
              <a:t>認識動態 </a:t>
            </a:r>
            <a:r>
              <a:rPr lang="en-US" altLang="zh-TW" dirty="0" smtClean="0"/>
              <a:t>Queue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" name="圓角矩形 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10" name="圓角矩形 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</p:spTree>
    <p:extLst>
      <p:ext uri="{BB962C8B-B14F-4D97-AF65-F5344CB8AC3E}">
        <p14:creationId xmlns:p14="http://schemas.microsoft.com/office/powerpoint/2010/main" val="137685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9" name="文字版面配置區 6"/>
          <p:cNvSpPr txBox="1">
            <a:spLocks/>
          </p:cNvSpPr>
          <p:nvPr/>
        </p:nvSpPr>
        <p:spPr>
          <a:xfrm>
            <a:off x="179512" y="1405156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107504" y="1988840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(5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(9);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/>
              <a:t>void put(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d){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 {</a:t>
            </a:r>
          </a:p>
          <a:p>
            <a:pPr defTabSz="360000"/>
            <a:r>
              <a:rPr lang="en-US" altLang="zh-TW" sz="1800" dirty="0"/>
              <a:t>		front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 = front;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400" dirty="0"/>
              <a:t>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Node *p = new </a:t>
            </a:r>
            <a:r>
              <a:rPr lang="en-US" altLang="zh-TW" sz="1800" dirty="0" smtClean="0"/>
              <a:t>Node(d);</a:t>
            </a:r>
            <a:endParaRPr lang="en-US" altLang="zh-TW" sz="1800" dirty="0"/>
          </a:p>
          <a:p>
            <a:pPr defTabSz="360000"/>
            <a:r>
              <a:rPr lang="en-US" altLang="zh-TW" sz="1800" dirty="0"/>
              <a:t>		back-&gt;next = p;</a:t>
            </a:r>
          </a:p>
          <a:p>
            <a:pPr defTabSz="360000"/>
            <a:r>
              <a:rPr lang="en-US" altLang="zh-TW" sz="1800" dirty="0"/>
              <a:t>		back = p;</a:t>
            </a:r>
          </a:p>
          <a:p>
            <a:pPr defTabSz="360000"/>
            <a:r>
              <a:rPr lang="en-US" altLang="zh-TW" sz="1800" dirty="0"/>
              <a:t>		number++;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</a:p>
          <a:p>
            <a:pPr defTabSz="360000"/>
            <a:endParaRPr lang="en-US" altLang="zh-TW" sz="18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40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1104" y="1043444"/>
            <a:ext cx="2164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put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251520" y="2546364"/>
            <a:ext cx="1008112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45" name="群組 44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字方塊 65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圓角矩形 30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grpSp>
        <p:nvGrpSpPr>
          <p:cNvPr id="36" name="群組 35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8" name="橢圓 3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28" name="文字方塊 27"/>
          <p:cNvSpPr txBox="1"/>
          <p:nvPr/>
        </p:nvSpPr>
        <p:spPr>
          <a:xfrm>
            <a:off x="3923928" y="279777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d=9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33" name="群組 32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4" name="橢圓 33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9" name="直線單箭頭接點 48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群組 49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直線單箭頭接點 54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圓角矩形 36">
            <a:hlinkClick r:id="rId2" action="ppaction://hlinksldjump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首頁</a:t>
            </a:r>
            <a:endParaRPr lang="zh-TW" altLang="en-US" dirty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891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文字版面配置區 6"/>
          <p:cNvSpPr txBox="1">
            <a:spLocks/>
          </p:cNvSpPr>
          <p:nvPr/>
        </p:nvSpPr>
        <p:spPr>
          <a:xfrm>
            <a:off x="35496" y="1354638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get(){</a:t>
            </a:r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</a:t>
            </a:r>
          </a:p>
          <a:p>
            <a:pPr defTabSz="360000"/>
            <a:r>
              <a:rPr lang="en-US" altLang="zh-TW" sz="1800" dirty="0"/>
              <a:t>		return(</a:t>
            </a:r>
            <a:r>
              <a:rPr lang="en-US" altLang="zh-TW" sz="1800" dirty="0" err="1"/>
              <a:t>noData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	Node *p = front</a:t>
            </a:r>
            <a:r>
              <a:rPr lang="en-US" altLang="zh-TW" sz="1800" dirty="0" smtClean="0"/>
              <a:t>; d </a:t>
            </a:r>
            <a:r>
              <a:rPr lang="en-US" altLang="zh-TW" sz="1800" dirty="0"/>
              <a:t>= front-&gt;data;</a:t>
            </a:r>
          </a:p>
          <a:p>
            <a:pPr defTabSz="360000"/>
            <a:r>
              <a:rPr lang="en-US" altLang="zh-TW" sz="1800" dirty="0"/>
              <a:t>		if(front==back)</a:t>
            </a:r>
          </a:p>
          <a:p>
            <a:pPr defTabSz="360000"/>
            <a:r>
              <a:rPr lang="en-US" altLang="zh-TW" sz="1800" dirty="0"/>
              <a:t>			back=front=front-&gt;next;</a:t>
            </a:r>
          </a:p>
          <a:p>
            <a:pPr defTabSz="360000"/>
            <a:r>
              <a:rPr lang="en-US" altLang="zh-TW" sz="1800" dirty="0"/>
              <a:t>		else</a:t>
            </a:r>
          </a:p>
          <a:p>
            <a:pPr defTabSz="360000"/>
            <a:r>
              <a:rPr lang="en-US" altLang="zh-TW" sz="1800" dirty="0"/>
              <a:t>			front = front-&gt;next;</a:t>
            </a:r>
          </a:p>
          <a:p>
            <a:pPr defTabSz="360000"/>
            <a:r>
              <a:rPr lang="en-US" altLang="zh-TW" sz="1800" dirty="0"/>
              <a:t>		delete p;</a:t>
            </a:r>
          </a:p>
          <a:p>
            <a:pPr defTabSz="360000"/>
            <a:r>
              <a:rPr lang="en-US" altLang="zh-TW" sz="1800" dirty="0"/>
              <a:t>		number--;</a:t>
            </a:r>
          </a:p>
          <a:p>
            <a:pPr defTabSz="360000"/>
            <a:r>
              <a:rPr lang="en-US" altLang="zh-TW" sz="1800" dirty="0"/>
              <a:t>		return(d);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  <a:endParaRPr lang="zh-TW" altLang="en-US" sz="18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41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3509" y="1043444"/>
            <a:ext cx="2159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get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152460" y="1934067"/>
            <a:ext cx="1152128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字方塊 65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群組 35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8" name="橢圓 3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3" name="群組 32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4" name="橢圓 33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9" name="直線單箭頭接點 48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群組 49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直線單箭頭接點 54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圓角矩形 36">
            <a:hlinkClick r:id="rId2" action="ppaction://hlinksldjump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首頁</a:t>
            </a:r>
            <a:endParaRPr lang="zh-TW" altLang="en-US" dirty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1" name="文字方塊 40"/>
          <p:cNvSpPr txBox="1"/>
          <p:nvPr/>
        </p:nvSpPr>
        <p:spPr>
          <a:xfrm>
            <a:off x="3923928" y="279777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5132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get(){</a:t>
            </a:r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</a:t>
            </a:r>
          </a:p>
          <a:p>
            <a:pPr defTabSz="360000"/>
            <a:r>
              <a:rPr lang="en-US" altLang="zh-TW" sz="1800" dirty="0"/>
              <a:t>		return(</a:t>
            </a:r>
            <a:r>
              <a:rPr lang="en-US" altLang="zh-TW" sz="1800" dirty="0" err="1"/>
              <a:t>noData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	Node *p = front</a:t>
            </a:r>
            <a:r>
              <a:rPr lang="en-US" altLang="zh-TW" sz="1800" dirty="0" smtClean="0"/>
              <a:t>; d </a:t>
            </a:r>
            <a:r>
              <a:rPr lang="en-US" altLang="zh-TW" sz="1800" dirty="0"/>
              <a:t>= front-&gt;data;</a:t>
            </a:r>
          </a:p>
          <a:p>
            <a:pPr defTabSz="360000"/>
            <a:r>
              <a:rPr lang="en-US" altLang="zh-TW" sz="1800" dirty="0"/>
              <a:t>		if(front==back)</a:t>
            </a:r>
          </a:p>
          <a:p>
            <a:pPr defTabSz="360000"/>
            <a:r>
              <a:rPr lang="en-US" altLang="zh-TW" sz="1800" dirty="0"/>
              <a:t>			back=front=front-&gt;next;</a:t>
            </a:r>
          </a:p>
          <a:p>
            <a:pPr defTabSz="360000"/>
            <a:r>
              <a:rPr lang="en-US" altLang="zh-TW" sz="1800" dirty="0"/>
              <a:t>		else</a:t>
            </a:r>
          </a:p>
          <a:p>
            <a:pPr defTabSz="360000"/>
            <a:r>
              <a:rPr lang="en-US" altLang="zh-TW" sz="1800" dirty="0"/>
              <a:t>			front = front-&gt;next;</a:t>
            </a:r>
          </a:p>
          <a:p>
            <a:pPr defTabSz="360000"/>
            <a:r>
              <a:rPr lang="en-US" altLang="zh-TW" sz="1800" dirty="0"/>
              <a:t>		delete p;</a:t>
            </a:r>
          </a:p>
          <a:p>
            <a:pPr defTabSz="360000"/>
            <a:r>
              <a:rPr lang="en-US" altLang="zh-TW" sz="1800" dirty="0"/>
              <a:t>		number--;</a:t>
            </a:r>
          </a:p>
          <a:p>
            <a:pPr defTabSz="360000"/>
            <a:r>
              <a:rPr lang="en-US" altLang="zh-TW" sz="1800" dirty="0"/>
              <a:t>		return(d);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  <a:endParaRPr lang="zh-TW" altLang="en-US" sz="1800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42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3509" y="1043444"/>
            <a:ext cx="2159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get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501452" y="3027432"/>
            <a:ext cx="1368152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字方塊 65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群組 35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8" name="橢圓 3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3" name="群組 32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4" name="橢圓 33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9" name="直線單箭頭接點 48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群組 49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直線單箭頭接點 54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字方塊 40"/>
          <p:cNvSpPr txBox="1"/>
          <p:nvPr/>
        </p:nvSpPr>
        <p:spPr>
          <a:xfrm>
            <a:off x="3923928" y="279777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2" name="圓角矩形 3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42" name="文字版面配置區 6"/>
          <p:cNvSpPr txBox="1">
            <a:spLocks/>
          </p:cNvSpPr>
          <p:nvPr/>
        </p:nvSpPr>
        <p:spPr>
          <a:xfrm>
            <a:off x="35496" y="1354638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</p:spTree>
    <p:extLst>
      <p:ext uri="{BB962C8B-B14F-4D97-AF65-F5344CB8AC3E}">
        <p14:creationId xmlns:p14="http://schemas.microsoft.com/office/powerpoint/2010/main" val="243831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文字版面配置區 6"/>
          <p:cNvSpPr txBox="1">
            <a:spLocks/>
          </p:cNvSpPr>
          <p:nvPr/>
        </p:nvSpPr>
        <p:spPr>
          <a:xfrm>
            <a:off x="35496" y="1354638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43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3509" y="1043444"/>
            <a:ext cx="2159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get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1619672" y="1465320"/>
            <a:ext cx="2088232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字方塊 65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群組 35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8" name="橢圓 3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3" name="群組 32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4" name="橢圓 33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9" name="直線單箭頭接點 48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群組 49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直線單箭頭接點 54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字方塊 40"/>
          <p:cNvSpPr txBox="1"/>
          <p:nvPr/>
        </p:nvSpPr>
        <p:spPr>
          <a:xfrm>
            <a:off x="3923928" y="279777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2" name="圓角矩形 3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42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get(){</a:t>
            </a:r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</a:t>
            </a:r>
          </a:p>
          <a:p>
            <a:pPr defTabSz="360000"/>
            <a:r>
              <a:rPr lang="en-US" altLang="zh-TW" sz="1800" dirty="0"/>
              <a:t>		return(</a:t>
            </a:r>
            <a:r>
              <a:rPr lang="en-US" altLang="zh-TW" sz="1800" dirty="0" err="1"/>
              <a:t>noData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	Node *p = front</a:t>
            </a:r>
            <a:r>
              <a:rPr lang="en-US" altLang="zh-TW" sz="1800" dirty="0" smtClean="0"/>
              <a:t>; d </a:t>
            </a:r>
            <a:r>
              <a:rPr lang="en-US" altLang="zh-TW" sz="1800" dirty="0"/>
              <a:t>= front-&gt;data;</a:t>
            </a:r>
          </a:p>
          <a:p>
            <a:pPr defTabSz="360000"/>
            <a:r>
              <a:rPr lang="en-US" altLang="zh-TW" sz="1800" dirty="0"/>
              <a:t>		if(front==back)</a:t>
            </a:r>
          </a:p>
          <a:p>
            <a:pPr defTabSz="360000"/>
            <a:r>
              <a:rPr lang="en-US" altLang="zh-TW" sz="1800" dirty="0"/>
              <a:t>			back=front=front-&gt;next;</a:t>
            </a:r>
          </a:p>
          <a:p>
            <a:pPr defTabSz="360000"/>
            <a:r>
              <a:rPr lang="en-US" altLang="zh-TW" sz="1800" dirty="0"/>
              <a:t>		else</a:t>
            </a:r>
          </a:p>
          <a:p>
            <a:pPr defTabSz="360000"/>
            <a:r>
              <a:rPr lang="en-US" altLang="zh-TW" sz="1800" dirty="0"/>
              <a:t>			front = front-&gt;next;</a:t>
            </a:r>
          </a:p>
          <a:p>
            <a:pPr defTabSz="360000"/>
            <a:r>
              <a:rPr lang="en-US" altLang="zh-TW" sz="1800" dirty="0"/>
              <a:t>		delete p;</a:t>
            </a:r>
          </a:p>
          <a:p>
            <a:pPr defTabSz="360000"/>
            <a:r>
              <a:rPr lang="en-US" altLang="zh-TW" sz="1800" dirty="0"/>
              <a:t>		number--;</a:t>
            </a:r>
          </a:p>
          <a:p>
            <a:pPr defTabSz="360000"/>
            <a:r>
              <a:rPr lang="en-US" altLang="zh-TW" sz="1800" dirty="0"/>
              <a:t>		return(d);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45037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get(){</a:t>
            </a:r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</a:t>
            </a:r>
          </a:p>
          <a:p>
            <a:pPr defTabSz="360000"/>
            <a:r>
              <a:rPr lang="en-US" altLang="zh-TW" sz="1800" dirty="0"/>
              <a:t>		return(</a:t>
            </a:r>
            <a:r>
              <a:rPr lang="en-US" altLang="zh-TW" sz="1800" dirty="0" err="1"/>
              <a:t>noData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	Node *p = front</a:t>
            </a:r>
            <a:r>
              <a:rPr lang="en-US" altLang="zh-TW" sz="1800" dirty="0" smtClean="0"/>
              <a:t>; d </a:t>
            </a:r>
            <a:r>
              <a:rPr lang="en-US" altLang="zh-TW" sz="1800" dirty="0"/>
              <a:t>= front-&gt;data;</a:t>
            </a:r>
          </a:p>
          <a:p>
            <a:pPr defTabSz="360000"/>
            <a:r>
              <a:rPr lang="en-US" altLang="zh-TW" sz="1800" dirty="0"/>
              <a:t>		if(front==back)</a:t>
            </a:r>
          </a:p>
          <a:p>
            <a:pPr defTabSz="360000"/>
            <a:r>
              <a:rPr lang="en-US" altLang="zh-TW" sz="1800" dirty="0"/>
              <a:t>			back=front=front-&gt;next;</a:t>
            </a:r>
          </a:p>
          <a:p>
            <a:pPr defTabSz="360000"/>
            <a:r>
              <a:rPr lang="en-US" altLang="zh-TW" sz="1800" dirty="0"/>
              <a:t>		else</a:t>
            </a:r>
          </a:p>
          <a:p>
            <a:pPr defTabSz="360000"/>
            <a:r>
              <a:rPr lang="en-US" altLang="zh-TW" sz="1800" dirty="0"/>
              <a:t>			front = front-&gt;next;</a:t>
            </a:r>
          </a:p>
          <a:p>
            <a:pPr defTabSz="360000"/>
            <a:r>
              <a:rPr lang="en-US" altLang="zh-TW" sz="1800" dirty="0"/>
              <a:t>		delete p;</a:t>
            </a:r>
          </a:p>
          <a:p>
            <a:pPr defTabSz="360000"/>
            <a:r>
              <a:rPr lang="en-US" altLang="zh-TW" sz="1800" dirty="0"/>
              <a:t>		number--;</a:t>
            </a:r>
          </a:p>
          <a:p>
            <a:pPr defTabSz="360000"/>
            <a:r>
              <a:rPr lang="en-US" altLang="zh-TW" sz="1800" dirty="0"/>
              <a:t>		return(d);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  <a:endParaRPr lang="zh-TW" altLang="en-US" sz="1800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44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3509" y="1043444"/>
            <a:ext cx="2159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get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831012" y="3845808"/>
            <a:ext cx="720080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字方塊 65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群組 35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8" name="橢圓 3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3" name="群組 32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4" name="橢圓 33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9" name="直線單箭頭接點 48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群組 49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直線單箭頭接點 54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字方塊 40"/>
          <p:cNvSpPr txBox="1"/>
          <p:nvPr/>
        </p:nvSpPr>
        <p:spPr>
          <a:xfrm>
            <a:off x="3923928" y="279777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2" name="圓角矩形 3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37" name="文字方塊 36"/>
          <p:cNvSpPr txBox="1"/>
          <p:nvPr/>
        </p:nvSpPr>
        <p:spPr>
          <a:xfrm>
            <a:off x="7855639" y="366359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2" name="文字版面配置區 6"/>
          <p:cNvSpPr txBox="1">
            <a:spLocks/>
          </p:cNvSpPr>
          <p:nvPr/>
        </p:nvSpPr>
        <p:spPr>
          <a:xfrm>
            <a:off x="35496" y="1354638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</p:spTree>
    <p:extLst>
      <p:ext uri="{BB962C8B-B14F-4D97-AF65-F5344CB8AC3E}">
        <p14:creationId xmlns:p14="http://schemas.microsoft.com/office/powerpoint/2010/main" val="153369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get(){</a:t>
            </a:r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</a:t>
            </a:r>
          </a:p>
          <a:p>
            <a:pPr defTabSz="360000"/>
            <a:r>
              <a:rPr lang="en-US" altLang="zh-TW" sz="1800" dirty="0"/>
              <a:t>		return(</a:t>
            </a:r>
            <a:r>
              <a:rPr lang="en-US" altLang="zh-TW" sz="1800" dirty="0" err="1"/>
              <a:t>noData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	Node *p = front</a:t>
            </a:r>
            <a:r>
              <a:rPr lang="en-US" altLang="zh-TW" sz="1800" dirty="0" smtClean="0"/>
              <a:t>; d </a:t>
            </a:r>
            <a:r>
              <a:rPr lang="en-US" altLang="zh-TW" sz="1800" dirty="0"/>
              <a:t>= front-&gt;data;</a:t>
            </a:r>
          </a:p>
          <a:p>
            <a:pPr defTabSz="360000"/>
            <a:r>
              <a:rPr lang="en-US" altLang="zh-TW" sz="1800" dirty="0"/>
              <a:t>		if(front==back)</a:t>
            </a:r>
          </a:p>
          <a:p>
            <a:pPr defTabSz="360000"/>
            <a:r>
              <a:rPr lang="en-US" altLang="zh-TW" sz="1800" dirty="0"/>
              <a:t>			back=front=front-&gt;next;</a:t>
            </a:r>
          </a:p>
          <a:p>
            <a:pPr defTabSz="360000"/>
            <a:r>
              <a:rPr lang="en-US" altLang="zh-TW" sz="1800" dirty="0"/>
              <a:t>		else</a:t>
            </a:r>
          </a:p>
          <a:p>
            <a:pPr defTabSz="360000"/>
            <a:r>
              <a:rPr lang="en-US" altLang="zh-TW" sz="1800" dirty="0"/>
              <a:t>			front = front-&gt;next;</a:t>
            </a:r>
          </a:p>
          <a:p>
            <a:pPr defTabSz="360000"/>
            <a:r>
              <a:rPr lang="en-US" altLang="zh-TW" sz="1800" dirty="0"/>
              <a:t>		delete p;</a:t>
            </a:r>
          </a:p>
          <a:p>
            <a:pPr defTabSz="360000"/>
            <a:r>
              <a:rPr lang="en-US" altLang="zh-TW" sz="1800" dirty="0"/>
              <a:t>		number--;</a:t>
            </a:r>
          </a:p>
          <a:p>
            <a:pPr defTabSz="360000"/>
            <a:r>
              <a:rPr lang="en-US" altLang="zh-TW" sz="1800" dirty="0"/>
              <a:t>		return(d);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  <a:endParaRPr lang="zh-TW" altLang="en-US" sz="1800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45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3509" y="1043444"/>
            <a:ext cx="2159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get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831012" y="4126220"/>
            <a:ext cx="1580748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字方塊 65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群組 35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8" name="橢圓 3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3" name="群組 32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4" name="橢圓 33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9" name="直線單箭頭接點 48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群組 49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直線單箭頭接點 54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字方塊 40"/>
          <p:cNvSpPr txBox="1"/>
          <p:nvPr/>
        </p:nvSpPr>
        <p:spPr>
          <a:xfrm>
            <a:off x="3923928" y="279777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2" name="圓角矩形 3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37" name="文字方塊 36"/>
          <p:cNvSpPr txBox="1"/>
          <p:nvPr/>
        </p:nvSpPr>
        <p:spPr>
          <a:xfrm>
            <a:off x="7855639" y="366359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2" name="文字方塊 41"/>
          <p:cNvSpPr txBox="1"/>
          <p:nvPr/>
        </p:nvSpPr>
        <p:spPr>
          <a:xfrm>
            <a:off x="6425746" y="457395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cxnSp>
        <p:nvCxnSpPr>
          <p:cNvPr id="43" name="直線單箭頭接點 42"/>
          <p:cNvCxnSpPr>
            <a:endCxn id="38" idx="3"/>
          </p:cNvCxnSpPr>
          <p:nvPr/>
        </p:nvCxnSpPr>
        <p:spPr>
          <a:xfrm flipV="1">
            <a:off x="6668559" y="4511251"/>
            <a:ext cx="186032" cy="18563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字版面配置區 6"/>
          <p:cNvSpPr txBox="1">
            <a:spLocks/>
          </p:cNvSpPr>
          <p:nvPr/>
        </p:nvSpPr>
        <p:spPr>
          <a:xfrm>
            <a:off x="35496" y="1354638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</p:spTree>
    <p:extLst>
      <p:ext uri="{BB962C8B-B14F-4D97-AF65-F5344CB8AC3E}">
        <p14:creationId xmlns:p14="http://schemas.microsoft.com/office/powerpoint/2010/main" val="371080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get(){</a:t>
            </a:r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</a:t>
            </a:r>
          </a:p>
          <a:p>
            <a:pPr defTabSz="360000"/>
            <a:r>
              <a:rPr lang="en-US" altLang="zh-TW" sz="1800" dirty="0"/>
              <a:t>		return(</a:t>
            </a:r>
            <a:r>
              <a:rPr lang="en-US" altLang="zh-TW" sz="1800" dirty="0" err="1"/>
              <a:t>noData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	Node *p = front</a:t>
            </a:r>
            <a:r>
              <a:rPr lang="en-US" altLang="zh-TW" sz="1800" dirty="0" smtClean="0"/>
              <a:t>; d </a:t>
            </a:r>
            <a:r>
              <a:rPr lang="en-US" altLang="zh-TW" sz="1800" dirty="0"/>
              <a:t>= front-&gt;data;</a:t>
            </a:r>
          </a:p>
          <a:p>
            <a:pPr defTabSz="360000"/>
            <a:r>
              <a:rPr lang="en-US" altLang="zh-TW" sz="1800" dirty="0"/>
              <a:t>		if(front==back)</a:t>
            </a:r>
          </a:p>
          <a:p>
            <a:pPr defTabSz="360000"/>
            <a:r>
              <a:rPr lang="en-US" altLang="zh-TW" sz="1800" dirty="0"/>
              <a:t>			back=front=front-&gt;next;</a:t>
            </a:r>
          </a:p>
          <a:p>
            <a:pPr defTabSz="360000"/>
            <a:r>
              <a:rPr lang="en-US" altLang="zh-TW" sz="1800" dirty="0"/>
              <a:t>		else</a:t>
            </a:r>
          </a:p>
          <a:p>
            <a:pPr defTabSz="360000"/>
            <a:r>
              <a:rPr lang="en-US" altLang="zh-TW" sz="1800" dirty="0"/>
              <a:t>			front = front-&gt;next;</a:t>
            </a:r>
          </a:p>
          <a:p>
            <a:pPr defTabSz="360000"/>
            <a:r>
              <a:rPr lang="en-US" altLang="zh-TW" sz="1800" dirty="0"/>
              <a:t>		delete p;</a:t>
            </a:r>
          </a:p>
          <a:p>
            <a:pPr defTabSz="360000"/>
            <a:r>
              <a:rPr lang="en-US" altLang="zh-TW" sz="1800" dirty="0"/>
              <a:t>		number--;</a:t>
            </a:r>
          </a:p>
          <a:p>
            <a:pPr defTabSz="360000"/>
            <a:r>
              <a:rPr lang="en-US" altLang="zh-TW" sz="1800" dirty="0"/>
              <a:t>		return(d);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  <a:endParaRPr lang="zh-TW" altLang="en-US" sz="1800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46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3509" y="1043444"/>
            <a:ext cx="2159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get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2407568" y="4108229"/>
            <a:ext cx="1712952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字方塊 65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群組 35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8" name="橢圓 3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3" name="群組 32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4" name="橢圓 33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9" name="直線單箭頭接點 48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群組 49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直線單箭頭接點 54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字方塊 40"/>
          <p:cNvSpPr txBox="1"/>
          <p:nvPr/>
        </p:nvSpPr>
        <p:spPr>
          <a:xfrm>
            <a:off x="3923928" y="279777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2" name="圓角矩形 3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37" name="文字方塊 36"/>
          <p:cNvSpPr txBox="1"/>
          <p:nvPr/>
        </p:nvSpPr>
        <p:spPr>
          <a:xfrm>
            <a:off x="7855639" y="366359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d=5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2" name="文字方塊 41"/>
          <p:cNvSpPr txBox="1"/>
          <p:nvPr/>
        </p:nvSpPr>
        <p:spPr>
          <a:xfrm>
            <a:off x="6425746" y="457395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cxnSp>
        <p:nvCxnSpPr>
          <p:cNvPr id="43" name="直線單箭頭接點 42"/>
          <p:cNvCxnSpPr>
            <a:endCxn id="38" idx="3"/>
          </p:cNvCxnSpPr>
          <p:nvPr/>
        </p:nvCxnSpPr>
        <p:spPr>
          <a:xfrm flipV="1">
            <a:off x="6668559" y="4511251"/>
            <a:ext cx="186032" cy="18563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字版面配置區 6"/>
          <p:cNvSpPr txBox="1">
            <a:spLocks/>
          </p:cNvSpPr>
          <p:nvPr/>
        </p:nvSpPr>
        <p:spPr>
          <a:xfrm>
            <a:off x="35496" y="1354638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</p:spTree>
    <p:extLst>
      <p:ext uri="{BB962C8B-B14F-4D97-AF65-F5344CB8AC3E}">
        <p14:creationId xmlns:p14="http://schemas.microsoft.com/office/powerpoint/2010/main" val="211212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get(){</a:t>
            </a:r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</a:t>
            </a:r>
          </a:p>
          <a:p>
            <a:pPr defTabSz="360000"/>
            <a:r>
              <a:rPr lang="en-US" altLang="zh-TW" sz="1800" dirty="0"/>
              <a:t>		return(</a:t>
            </a:r>
            <a:r>
              <a:rPr lang="en-US" altLang="zh-TW" sz="1800" dirty="0" err="1"/>
              <a:t>noData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	Node *p = front</a:t>
            </a:r>
            <a:r>
              <a:rPr lang="en-US" altLang="zh-TW" sz="1800" dirty="0" smtClean="0"/>
              <a:t>; d </a:t>
            </a:r>
            <a:r>
              <a:rPr lang="en-US" altLang="zh-TW" sz="1800" dirty="0"/>
              <a:t>= front-&gt;data;</a:t>
            </a:r>
          </a:p>
          <a:p>
            <a:pPr defTabSz="360000"/>
            <a:r>
              <a:rPr lang="en-US" altLang="zh-TW" sz="1800" dirty="0"/>
              <a:t>		if(front==back)</a:t>
            </a:r>
          </a:p>
          <a:p>
            <a:pPr defTabSz="360000"/>
            <a:r>
              <a:rPr lang="en-US" altLang="zh-TW" sz="1800" dirty="0"/>
              <a:t>			back=front=front-&gt;next;</a:t>
            </a:r>
          </a:p>
          <a:p>
            <a:pPr defTabSz="360000"/>
            <a:r>
              <a:rPr lang="en-US" altLang="zh-TW" sz="1800" dirty="0"/>
              <a:t>		else</a:t>
            </a:r>
          </a:p>
          <a:p>
            <a:pPr defTabSz="360000"/>
            <a:r>
              <a:rPr lang="en-US" altLang="zh-TW" sz="1800" dirty="0"/>
              <a:t>			front = front-&gt;next;</a:t>
            </a:r>
          </a:p>
          <a:p>
            <a:pPr defTabSz="360000"/>
            <a:r>
              <a:rPr lang="en-US" altLang="zh-TW" sz="1800" dirty="0"/>
              <a:t>		delete p;</a:t>
            </a:r>
          </a:p>
          <a:p>
            <a:pPr defTabSz="360000"/>
            <a:r>
              <a:rPr lang="en-US" altLang="zh-TW" sz="1800" dirty="0"/>
              <a:t>		number--;</a:t>
            </a:r>
          </a:p>
          <a:p>
            <a:pPr defTabSz="360000"/>
            <a:r>
              <a:rPr lang="en-US" altLang="zh-TW" sz="1800" dirty="0"/>
              <a:t>		return(d);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  <a:endParaRPr lang="zh-TW" altLang="en-US" sz="1800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47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3509" y="1043444"/>
            <a:ext cx="2159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get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827584" y="4389550"/>
            <a:ext cx="1712952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字方塊 65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群組 35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8" name="橢圓 3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3" name="群組 32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4" name="橢圓 33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9" name="直線單箭頭接點 48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群組 49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直線單箭頭接點 54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字方塊 40"/>
          <p:cNvSpPr txBox="1"/>
          <p:nvPr/>
        </p:nvSpPr>
        <p:spPr>
          <a:xfrm>
            <a:off x="3923928" y="279777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2" name="圓角矩形 3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37" name="文字方塊 36"/>
          <p:cNvSpPr txBox="1"/>
          <p:nvPr/>
        </p:nvSpPr>
        <p:spPr>
          <a:xfrm>
            <a:off x="7855639" y="366359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d=5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2" name="文字方塊 41"/>
          <p:cNvSpPr txBox="1"/>
          <p:nvPr/>
        </p:nvSpPr>
        <p:spPr>
          <a:xfrm>
            <a:off x="6425746" y="457395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cxnSp>
        <p:nvCxnSpPr>
          <p:cNvPr id="43" name="直線單箭頭接點 42"/>
          <p:cNvCxnSpPr>
            <a:endCxn id="38" idx="3"/>
          </p:cNvCxnSpPr>
          <p:nvPr/>
        </p:nvCxnSpPr>
        <p:spPr>
          <a:xfrm flipV="1">
            <a:off x="6668559" y="4511251"/>
            <a:ext cx="186032" cy="18563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字版面配置區 6"/>
          <p:cNvSpPr txBox="1">
            <a:spLocks/>
          </p:cNvSpPr>
          <p:nvPr/>
        </p:nvSpPr>
        <p:spPr>
          <a:xfrm>
            <a:off x="35496" y="1354638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</p:spTree>
    <p:extLst>
      <p:ext uri="{BB962C8B-B14F-4D97-AF65-F5344CB8AC3E}">
        <p14:creationId xmlns:p14="http://schemas.microsoft.com/office/powerpoint/2010/main" val="298380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get(){</a:t>
            </a:r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</a:t>
            </a:r>
          </a:p>
          <a:p>
            <a:pPr defTabSz="360000"/>
            <a:r>
              <a:rPr lang="en-US" altLang="zh-TW" sz="1800" dirty="0"/>
              <a:t>		return(</a:t>
            </a:r>
            <a:r>
              <a:rPr lang="en-US" altLang="zh-TW" sz="1800" dirty="0" err="1"/>
              <a:t>noData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	Node *p = front</a:t>
            </a:r>
            <a:r>
              <a:rPr lang="en-US" altLang="zh-TW" sz="1800" dirty="0" smtClean="0"/>
              <a:t>; d </a:t>
            </a:r>
            <a:r>
              <a:rPr lang="en-US" altLang="zh-TW" sz="1800" dirty="0"/>
              <a:t>= front-&gt;data;</a:t>
            </a:r>
          </a:p>
          <a:p>
            <a:pPr defTabSz="360000"/>
            <a:r>
              <a:rPr lang="en-US" altLang="zh-TW" sz="1800" dirty="0"/>
              <a:t>		if(front==back)</a:t>
            </a:r>
          </a:p>
          <a:p>
            <a:pPr defTabSz="360000"/>
            <a:r>
              <a:rPr lang="en-US" altLang="zh-TW" sz="1800" dirty="0"/>
              <a:t>			back=front=front-&gt;next;</a:t>
            </a:r>
          </a:p>
          <a:p>
            <a:pPr defTabSz="360000"/>
            <a:r>
              <a:rPr lang="en-US" altLang="zh-TW" sz="1800" dirty="0"/>
              <a:t>		else</a:t>
            </a:r>
          </a:p>
          <a:p>
            <a:pPr defTabSz="360000"/>
            <a:r>
              <a:rPr lang="en-US" altLang="zh-TW" sz="1800" dirty="0"/>
              <a:t>			front = front-&gt;next;</a:t>
            </a:r>
          </a:p>
          <a:p>
            <a:pPr defTabSz="360000"/>
            <a:r>
              <a:rPr lang="en-US" altLang="zh-TW" sz="1800" dirty="0"/>
              <a:t>		delete p;</a:t>
            </a:r>
          </a:p>
          <a:p>
            <a:pPr defTabSz="360000"/>
            <a:r>
              <a:rPr lang="en-US" altLang="zh-TW" sz="1800" dirty="0"/>
              <a:t>		number--;</a:t>
            </a:r>
          </a:p>
          <a:p>
            <a:pPr defTabSz="360000"/>
            <a:r>
              <a:rPr lang="en-US" altLang="zh-TW" sz="1800" dirty="0"/>
              <a:t>		return(d);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  <a:endParaRPr lang="zh-TW" altLang="en-US" sz="1800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48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1106" y="1043444"/>
            <a:ext cx="2164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put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1187624" y="5206285"/>
            <a:ext cx="2088232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978906" y="3433103"/>
            <a:ext cx="876733" cy="999070"/>
            <a:chOff x="6012160" y="1830109"/>
            <a:chExt cx="876733" cy="999070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94326" cy="701746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字方塊 65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群組 35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8" name="橢圓 3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3" name="群組 32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4" name="橢圓 33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9" name="直線單箭頭接點 48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群組 49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直線單箭頭接點 54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字方塊 40"/>
          <p:cNvSpPr txBox="1"/>
          <p:nvPr/>
        </p:nvSpPr>
        <p:spPr>
          <a:xfrm>
            <a:off x="3923928" y="279777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2" name="圓角矩形 3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37" name="文字方塊 36"/>
          <p:cNvSpPr txBox="1"/>
          <p:nvPr/>
        </p:nvSpPr>
        <p:spPr>
          <a:xfrm>
            <a:off x="7855639" y="366359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d=5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2" name="文字方塊 41"/>
          <p:cNvSpPr txBox="1"/>
          <p:nvPr/>
        </p:nvSpPr>
        <p:spPr>
          <a:xfrm>
            <a:off x="6425746" y="457395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cxnSp>
        <p:nvCxnSpPr>
          <p:cNvPr id="43" name="直線單箭頭接點 42"/>
          <p:cNvCxnSpPr>
            <a:endCxn id="38" idx="3"/>
          </p:cNvCxnSpPr>
          <p:nvPr/>
        </p:nvCxnSpPr>
        <p:spPr>
          <a:xfrm flipV="1">
            <a:off x="6668559" y="4511251"/>
            <a:ext cx="186032" cy="18563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字版面配置區 6"/>
          <p:cNvSpPr txBox="1">
            <a:spLocks/>
          </p:cNvSpPr>
          <p:nvPr/>
        </p:nvSpPr>
        <p:spPr>
          <a:xfrm>
            <a:off x="35496" y="1354638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</p:spTree>
    <p:extLst>
      <p:ext uri="{BB962C8B-B14F-4D97-AF65-F5344CB8AC3E}">
        <p14:creationId xmlns:p14="http://schemas.microsoft.com/office/powerpoint/2010/main" val="120716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get(){</a:t>
            </a:r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</a:t>
            </a:r>
          </a:p>
          <a:p>
            <a:pPr defTabSz="360000"/>
            <a:r>
              <a:rPr lang="en-US" altLang="zh-TW" sz="1800" dirty="0"/>
              <a:t>		return(</a:t>
            </a:r>
            <a:r>
              <a:rPr lang="en-US" altLang="zh-TW" sz="1800" dirty="0" err="1"/>
              <a:t>noData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	Node *p = front</a:t>
            </a:r>
            <a:r>
              <a:rPr lang="en-US" altLang="zh-TW" sz="1800" dirty="0" smtClean="0"/>
              <a:t>; d </a:t>
            </a:r>
            <a:r>
              <a:rPr lang="en-US" altLang="zh-TW" sz="1800" dirty="0"/>
              <a:t>= front-&gt;data;</a:t>
            </a:r>
          </a:p>
          <a:p>
            <a:pPr defTabSz="360000"/>
            <a:r>
              <a:rPr lang="en-US" altLang="zh-TW" sz="1800" dirty="0"/>
              <a:t>		if(front==back)</a:t>
            </a:r>
          </a:p>
          <a:p>
            <a:pPr defTabSz="360000"/>
            <a:r>
              <a:rPr lang="en-US" altLang="zh-TW" sz="1800" dirty="0"/>
              <a:t>			back=front=front-&gt;next;</a:t>
            </a:r>
          </a:p>
          <a:p>
            <a:pPr defTabSz="360000"/>
            <a:r>
              <a:rPr lang="en-US" altLang="zh-TW" sz="1800" dirty="0"/>
              <a:t>		else</a:t>
            </a:r>
          </a:p>
          <a:p>
            <a:pPr defTabSz="360000"/>
            <a:r>
              <a:rPr lang="en-US" altLang="zh-TW" sz="1800" dirty="0"/>
              <a:t>			front = front-&gt;next;</a:t>
            </a:r>
          </a:p>
          <a:p>
            <a:pPr defTabSz="360000"/>
            <a:r>
              <a:rPr lang="en-US" altLang="zh-TW" sz="1800" dirty="0"/>
              <a:t>		delete p;</a:t>
            </a:r>
          </a:p>
          <a:p>
            <a:pPr defTabSz="360000"/>
            <a:r>
              <a:rPr lang="en-US" altLang="zh-TW" sz="1800" dirty="0"/>
              <a:t>		number--;</a:t>
            </a:r>
          </a:p>
          <a:p>
            <a:pPr defTabSz="360000"/>
            <a:r>
              <a:rPr lang="en-US" altLang="zh-TW" sz="1800" dirty="0"/>
              <a:t>		return(d);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  <a:endParaRPr lang="zh-TW" altLang="en-US" sz="1800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49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3509" y="1043444"/>
            <a:ext cx="2159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get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827584" y="5501773"/>
            <a:ext cx="1000492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978906" y="3433103"/>
            <a:ext cx="876733" cy="999070"/>
            <a:chOff x="6012160" y="1830109"/>
            <a:chExt cx="876733" cy="999070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94326" cy="701746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字方塊 65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群組 32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4" name="橢圓 33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9" name="直線單箭頭接點 48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群組 49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文字方塊 40"/>
          <p:cNvSpPr txBox="1"/>
          <p:nvPr/>
        </p:nvSpPr>
        <p:spPr>
          <a:xfrm>
            <a:off x="3923928" y="279777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2" name="圓角矩形 3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37" name="文字方塊 36"/>
          <p:cNvSpPr txBox="1"/>
          <p:nvPr/>
        </p:nvSpPr>
        <p:spPr>
          <a:xfrm>
            <a:off x="7855639" y="366359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d=5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2" name="文字方塊 41"/>
          <p:cNvSpPr txBox="1"/>
          <p:nvPr/>
        </p:nvSpPr>
        <p:spPr>
          <a:xfrm>
            <a:off x="6425746" y="457395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cxnSp>
        <p:nvCxnSpPr>
          <p:cNvPr id="43" name="直線單箭頭接點 42"/>
          <p:cNvCxnSpPr>
            <a:endCxn id="38" idx="3"/>
          </p:cNvCxnSpPr>
          <p:nvPr/>
        </p:nvCxnSpPr>
        <p:spPr>
          <a:xfrm flipV="1">
            <a:off x="6668559" y="4511251"/>
            <a:ext cx="186032" cy="18563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字版面配置區 6"/>
          <p:cNvSpPr txBox="1">
            <a:spLocks/>
          </p:cNvSpPr>
          <p:nvPr/>
        </p:nvSpPr>
        <p:spPr>
          <a:xfrm>
            <a:off x="35496" y="1354638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</p:spTree>
    <p:extLst>
      <p:ext uri="{BB962C8B-B14F-4D97-AF65-F5344CB8AC3E}">
        <p14:creationId xmlns:p14="http://schemas.microsoft.com/office/powerpoint/2010/main" val="23136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395536" y="2852936"/>
            <a:ext cx="2520280" cy="3888432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/>
              <a:t>Queue x;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main</a:t>
            </a:r>
            <a:r>
              <a:rPr lang="en-US" altLang="zh-TW" sz="1800" dirty="0" smtClean="0"/>
              <a:t>() </a:t>
            </a:r>
            <a:r>
              <a:rPr lang="en-US" altLang="zh-TW" sz="1800" dirty="0"/>
              <a:t>{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(5);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(9);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(4);</a:t>
            </a:r>
          </a:p>
          <a:p>
            <a:pPr defTabSz="360000"/>
            <a:r>
              <a:rPr lang="en-US" altLang="zh-TW" sz="1800" dirty="0"/>
              <a:t>	d=</a:t>
            </a:r>
            <a:r>
              <a:rPr lang="en-US" altLang="zh-TW" sz="1800" dirty="0" err="1"/>
              <a:t>x.get</a:t>
            </a:r>
            <a:r>
              <a:rPr lang="en-US" altLang="zh-TW" sz="1800" dirty="0"/>
              <a:t>();</a:t>
            </a:r>
          </a:p>
          <a:p>
            <a:pPr defTabSz="360000"/>
            <a:r>
              <a:rPr lang="en-US" altLang="zh-TW" sz="1800" dirty="0" smtClean="0"/>
              <a:t>	</a:t>
            </a:r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(6);</a:t>
            </a:r>
          </a:p>
          <a:p>
            <a:pPr defTabSz="360000"/>
            <a:r>
              <a:rPr lang="en-US" altLang="zh-TW" sz="1800" dirty="0"/>
              <a:t>	d=</a:t>
            </a:r>
            <a:r>
              <a:rPr lang="en-US" altLang="zh-TW" sz="1800" dirty="0" err="1"/>
              <a:t>x.get</a:t>
            </a:r>
            <a:r>
              <a:rPr lang="en-US" altLang="zh-TW" sz="1800" dirty="0"/>
              <a:t>();</a:t>
            </a:r>
            <a:br>
              <a:rPr lang="en-US" altLang="zh-TW" sz="1800" dirty="0"/>
            </a:br>
            <a:r>
              <a:rPr lang="en-US" altLang="zh-TW" sz="1800" dirty="0"/>
              <a:t>	</a:t>
            </a:r>
            <a:r>
              <a:rPr lang="en-US" altLang="zh-TW" sz="1800" dirty="0" err="1"/>
              <a:t>x.print</a:t>
            </a:r>
            <a:r>
              <a:rPr lang="en-US" altLang="zh-TW" sz="1800" dirty="0"/>
              <a:t>();</a:t>
            </a:r>
          </a:p>
          <a:p>
            <a:pPr defTabSz="360000"/>
            <a:r>
              <a:rPr lang="en-US" altLang="zh-TW" sz="1800" dirty="0"/>
              <a:t>	return 0;</a:t>
            </a:r>
          </a:p>
          <a:p>
            <a:pPr defTabSz="360000"/>
            <a:r>
              <a:rPr lang="en-US" altLang="zh-TW" sz="1800" dirty="0"/>
              <a:t>}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5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635896" y="1043444"/>
            <a:ext cx="2294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dirty="0" smtClean="0"/>
              <a:t>認識動態 </a:t>
            </a:r>
            <a:r>
              <a:rPr lang="en-US" altLang="zh-TW" dirty="0" smtClean="0"/>
              <a:t>Queue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" name="圓角矩形 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10" name="圓角矩形 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5724128" y="1556792"/>
            <a:ext cx="3024336" cy="4680520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12" name="文字版面配置區 6"/>
          <p:cNvSpPr txBox="1">
            <a:spLocks/>
          </p:cNvSpPr>
          <p:nvPr/>
        </p:nvSpPr>
        <p:spPr>
          <a:xfrm>
            <a:off x="251520" y="2199441"/>
            <a:ext cx="5040560" cy="432048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/>
              <a:t>Queue() : front(NULL), back(NULL), number(0) {};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251520" y="1844824"/>
            <a:ext cx="4062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建構</a:t>
            </a:r>
            <a:r>
              <a:rPr lang="zh-TW" altLang="en-US" dirty="0" smtClean="0"/>
              <a:t>函數 </a:t>
            </a:r>
            <a:r>
              <a:rPr lang="en-US" altLang="zh-TW" dirty="0" smtClean="0"/>
              <a:t>(</a:t>
            </a:r>
            <a:r>
              <a:rPr lang="zh-TW" altLang="en-US" dirty="0" smtClean="0"/>
              <a:t>宣告時物件時會執行本函數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8268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get(){</a:t>
            </a:r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</a:t>
            </a:r>
          </a:p>
          <a:p>
            <a:pPr defTabSz="360000"/>
            <a:r>
              <a:rPr lang="en-US" altLang="zh-TW" sz="1800" dirty="0"/>
              <a:t>		return(</a:t>
            </a:r>
            <a:r>
              <a:rPr lang="en-US" altLang="zh-TW" sz="1800" dirty="0" err="1"/>
              <a:t>noData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	Node *p = front</a:t>
            </a:r>
            <a:r>
              <a:rPr lang="en-US" altLang="zh-TW" sz="1800" dirty="0" smtClean="0"/>
              <a:t>; d </a:t>
            </a:r>
            <a:r>
              <a:rPr lang="en-US" altLang="zh-TW" sz="1800" dirty="0"/>
              <a:t>= front-&gt;data;</a:t>
            </a:r>
          </a:p>
          <a:p>
            <a:pPr defTabSz="360000"/>
            <a:r>
              <a:rPr lang="en-US" altLang="zh-TW" sz="1800" dirty="0"/>
              <a:t>		if(front==back)</a:t>
            </a:r>
          </a:p>
          <a:p>
            <a:pPr defTabSz="360000"/>
            <a:r>
              <a:rPr lang="en-US" altLang="zh-TW" sz="1800" dirty="0"/>
              <a:t>			back=front=front-&gt;next;</a:t>
            </a:r>
          </a:p>
          <a:p>
            <a:pPr defTabSz="360000"/>
            <a:r>
              <a:rPr lang="en-US" altLang="zh-TW" sz="1800" dirty="0"/>
              <a:t>		else</a:t>
            </a:r>
          </a:p>
          <a:p>
            <a:pPr defTabSz="360000"/>
            <a:r>
              <a:rPr lang="en-US" altLang="zh-TW" sz="1800" dirty="0"/>
              <a:t>			front = front-&gt;next;</a:t>
            </a:r>
          </a:p>
          <a:p>
            <a:pPr defTabSz="360000"/>
            <a:r>
              <a:rPr lang="en-US" altLang="zh-TW" sz="1800" dirty="0"/>
              <a:t>		delete p;</a:t>
            </a:r>
          </a:p>
          <a:p>
            <a:pPr defTabSz="360000"/>
            <a:r>
              <a:rPr lang="en-US" altLang="zh-TW" sz="1800" dirty="0"/>
              <a:t>		number--;</a:t>
            </a:r>
          </a:p>
          <a:p>
            <a:pPr defTabSz="360000"/>
            <a:r>
              <a:rPr lang="en-US" altLang="zh-TW" sz="1800" dirty="0"/>
              <a:t>		return(d);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  <a:endParaRPr lang="zh-TW" altLang="en-US" sz="1800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50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3509" y="1043444"/>
            <a:ext cx="2159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get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861492" y="5774784"/>
            <a:ext cx="1136888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number=1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978906" y="3433103"/>
            <a:ext cx="876733" cy="999070"/>
            <a:chOff x="6012160" y="1830109"/>
            <a:chExt cx="876733" cy="999070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94326" cy="701746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字方塊 65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群組 32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4" name="橢圓 33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9" name="直線單箭頭接點 48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群組 49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文字方塊 40"/>
          <p:cNvSpPr txBox="1"/>
          <p:nvPr/>
        </p:nvSpPr>
        <p:spPr>
          <a:xfrm>
            <a:off x="3923928" y="279777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2" name="圓角矩形 3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37" name="文字方塊 36"/>
          <p:cNvSpPr txBox="1"/>
          <p:nvPr/>
        </p:nvSpPr>
        <p:spPr>
          <a:xfrm>
            <a:off x="7855639" y="366359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d=5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2" name="文字方塊 41"/>
          <p:cNvSpPr txBox="1"/>
          <p:nvPr/>
        </p:nvSpPr>
        <p:spPr>
          <a:xfrm>
            <a:off x="6425746" y="457395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cxnSp>
        <p:nvCxnSpPr>
          <p:cNvPr id="43" name="直線單箭頭接點 42"/>
          <p:cNvCxnSpPr/>
          <p:nvPr/>
        </p:nvCxnSpPr>
        <p:spPr>
          <a:xfrm flipV="1">
            <a:off x="6668559" y="4511251"/>
            <a:ext cx="186032" cy="18563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字版面配置區 6"/>
          <p:cNvSpPr txBox="1">
            <a:spLocks/>
          </p:cNvSpPr>
          <p:nvPr/>
        </p:nvSpPr>
        <p:spPr>
          <a:xfrm>
            <a:off x="35496" y="1354638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</p:spTree>
    <p:extLst>
      <p:ext uri="{BB962C8B-B14F-4D97-AF65-F5344CB8AC3E}">
        <p14:creationId xmlns:p14="http://schemas.microsoft.com/office/powerpoint/2010/main" val="40581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get(){</a:t>
            </a:r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</a:t>
            </a:r>
          </a:p>
          <a:p>
            <a:pPr defTabSz="360000"/>
            <a:r>
              <a:rPr lang="en-US" altLang="zh-TW" sz="1800" dirty="0"/>
              <a:t>		return(</a:t>
            </a:r>
            <a:r>
              <a:rPr lang="en-US" altLang="zh-TW" sz="1800" dirty="0" err="1"/>
              <a:t>noData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	Node *p = front</a:t>
            </a:r>
            <a:r>
              <a:rPr lang="en-US" altLang="zh-TW" sz="1800" dirty="0" smtClean="0"/>
              <a:t>; d </a:t>
            </a:r>
            <a:r>
              <a:rPr lang="en-US" altLang="zh-TW" sz="1800" dirty="0"/>
              <a:t>= front-&gt;data;</a:t>
            </a:r>
          </a:p>
          <a:p>
            <a:pPr defTabSz="360000"/>
            <a:r>
              <a:rPr lang="en-US" altLang="zh-TW" sz="1800" dirty="0"/>
              <a:t>		if(front==back)</a:t>
            </a:r>
          </a:p>
          <a:p>
            <a:pPr defTabSz="360000"/>
            <a:r>
              <a:rPr lang="en-US" altLang="zh-TW" sz="1800" dirty="0"/>
              <a:t>			back=front=front-&gt;next;</a:t>
            </a:r>
          </a:p>
          <a:p>
            <a:pPr defTabSz="360000"/>
            <a:r>
              <a:rPr lang="en-US" altLang="zh-TW" sz="1800" dirty="0"/>
              <a:t>		else</a:t>
            </a:r>
          </a:p>
          <a:p>
            <a:pPr defTabSz="360000"/>
            <a:r>
              <a:rPr lang="en-US" altLang="zh-TW" sz="1800" dirty="0"/>
              <a:t>			front = front-&gt;next;</a:t>
            </a:r>
          </a:p>
          <a:p>
            <a:pPr defTabSz="360000"/>
            <a:r>
              <a:rPr lang="en-US" altLang="zh-TW" sz="1800" dirty="0"/>
              <a:t>		delete p;</a:t>
            </a:r>
          </a:p>
          <a:p>
            <a:pPr defTabSz="360000"/>
            <a:r>
              <a:rPr lang="en-US" altLang="zh-TW" sz="1800" dirty="0"/>
              <a:t>		number--;</a:t>
            </a:r>
          </a:p>
          <a:p>
            <a:pPr defTabSz="360000"/>
            <a:r>
              <a:rPr lang="en-US" altLang="zh-TW" sz="1800" dirty="0"/>
              <a:t>		return(d);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  <a:endParaRPr lang="zh-TW" altLang="en-US" sz="1800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51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3509" y="1043444"/>
            <a:ext cx="2159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get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861492" y="6044763"/>
            <a:ext cx="1136888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number=1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978906" y="3433103"/>
            <a:ext cx="876733" cy="999070"/>
            <a:chOff x="6012160" y="1830109"/>
            <a:chExt cx="876733" cy="999070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94326" cy="701746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字方塊 65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群組 32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4" name="橢圓 33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9" name="直線單箭頭接點 48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群組 49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文字方塊 40"/>
          <p:cNvSpPr txBox="1"/>
          <p:nvPr/>
        </p:nvSpPr>
        <p:spPr>
          <a:xfrm>
            <a:off x="3923928" y="279777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2" name="圓角矩形 3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37" name="文字方塊 36"/>
          <p:cNvSpPr txBox="1"/>
          <p:nvPr/>
        </p:nvSpPr>
        <p:spPr>
          <a:xfrm>
            <a:off x="7855639" y="366359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d=5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2" name="文字方塊 41"/>
          <p:cNvSpPr txBox="1"/>
          <p:nvPr/>
        </p:nvSpPr>
        <p:spPr>
          <a:xfrm>
            <a:off x="6425746" y="457395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cxnSp>
        <p:nvCxnSpPr>
          <p:cNvPr id="43" name="直線單箭頭接點 42"/>
          <p:cNvCxnSpPr/>
          <p:nvPr/>
        </p:nvCxnSpPr>
        <p:spPr>
          <a:xfrm flipV="1">
            <a:off x="6668559" y="4511251"/>
            <a:ext cx="186032" cy="18563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字版面配置區 6"/>
          <p:cNvSpPr txBox="1">
            <a:spLocks/>
          </p:cNvSpPr>
          <p:nvPr/>
        </p:nvSpPr>
        <p:spPr>
          <a:xfrm>
            <a:off x="35496" y="1354638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</p:spTree>
    <p:extLst>
      <p:ext uri="{BB962C8B-B14F-4D97-AF65-F5344CB8AC3E}">
        <p14:creationId xmlns:p14="http://schemas.microsoft.com/office/powerpoint/2010/main" val="348863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get(){</a:t>
            </a:r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</a:t>
            </a:r>
          </a:p>
          <a:p>
            <a:pPr defTabSz="360000"/>
            <a:r>
              <a:rPr lang="en-US" altLang="zh-TW" sz="1800" dirty="0"/>
              <a:t>		return(</a:t>
            </a:r>
            <a:r>
              <a:rPr lang="en-US" altLang="zh-TW" sz="1800" dirty="0" err="1"/>
              <a:t>noData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	Node *p = front</a:t>
            </a:r>
            <a:r>
              <a:rPr lang="en-US" altLang="zh-TW" sz="1800" dirty="0" smtClean="0"/>
              <a:t>; d </a:t>
            </a:r>
            <a:r>
              <a:rPr lang="en-US" altLang="zh-TW" sz="1800" dirty="0"/>
              <a:t>= front-&gt;data;</a:t>
            </a:r>
          </a:p>
          <a:p>
            <a:pPr defTabSz="360000"/>
            <a:r>
              <a:rPr lang="en-US" altLang="zh-TW" sz="1800" dirty="0"/>
              <a:t>		if(front==back)</a:t>
            </a:r>
          </a:p>
          <a:p>
            <a:pPr defTabSz="360000"/>
            <a:r>
              <a:rPr lang="en-US" altLang="zh-TW" sz="1800" dirty="0"/>
              <a:t>			back=front=front-&gt;next;</a:t>
            </a:r>
          </a:p>
          <a:p>
            <a:pPr defTabSz="360000"/>
            <a:r>
              <a:rPr lang="en-US" altLang="zh-TW" sz="1800" dirty="0"/>
              <a:t>		else</a:t>
            </a:r>
          </a:p>
          <a:p>
            <a:pPr defTabSz="360000"/>
            <a:r>
              <a:rPr lang="en-US" altLang="zh-TW" sz="1800" dirty="0"/>
              <a:t>			front = front-&gt;next;</a:t>
            </a:r>
          </a:p>
          <a:p>
            <a:pPr defTabSz="360000"/>
            <a:r>
              <a:rPr lang="en-US" altLang="zh-TW" sz="1800" dirty="0"/>
              <a:t>		delete p;</a:t>
            </a:r>
          </a:p>
          <a:p>
            <a:pPr defTabSz="360000"/>
            <a:r>
              <a:rPr lang="en-US" altLang="zh-TW" sz="1800" dirty="0"/>
              <a:t>		number--;</a:t>
            </a:r>
          </a:p>
          <a:p>
            <a:pPr defTabSz="360000"/>
            <a:r>
              <a:rPr lang="en-US" altLang="zh-TW" sz="1800" dirty="0"/>
              <a:t>		return(d);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  <a:endParaRPr lang="zh-TW" altLang="en-US" sz="1800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52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3509" y="1043444"/>
            <a:ext cx="2159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get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149032" y="2208292"/>
            <a:ext cx="1136888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number=1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978906" y="3433103"/>
            <a:ext cx="876733" cy="999070"/>
            <a:chOff x="6012160" y="1830109"/>
            <a:chExt cx="876733" cy="999070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94326" cy="701746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字方塊 65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群組 32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4" name="橢圓 33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9" name="直線單箭頭接點 48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群組 49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文字方塊 40"/>
          <p:cNvSpPr txBox="1"/>
          <p:nvPr/>
        </p:nvSpPr>
        <p:spPr>
          <a:xfrm>
            <a:off x="3923928" y="279777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 = 5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2" name="圓角矩形 3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36" name="文字版面配置區 6"/>
          <p:cNvSpPr txBox="1">
            <a:spLocks/>
          </p:cNvSpPr>
          <p:nvPr/>
        </p:nvSpPr>
        <p:spPr>
          <a:xfrm>
            <a:off x="35496" y="1354638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</p:spTree>
    <p:extLst>
      <p:ext uri="{BB962C8B-B14F-4D97-AF65-F5344CB8AC3E}">
        <p14:creationId xmlns:p14="http://schemas.microsoft.com/office/powerpoint/2010/main" val="381545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字版面配置區 6"/>
          <p:cNvSpPr txBox="1">
            <a:spLocks/>
          </p:cNvSpPr>
          <p:nvPr/>
        </p:nvSpPr>
        <p:spPr>
          <a:xfrm>
            <a:off x="35496" y="1354638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  <p:sp>
        <p:nvSpPr>
          <p:cNvPr id="31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get(){</a:t>
            </a:r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</a:t>
            </a:r>
          </a:p>
          <a:p>
            <a:pPr defTabSz="360000"/>
            <a:r>
              <a:rPr lang="en-US" altLang="zh-TW" sz="1800" dirty="0"/>
              <a:t>		return(</a:t>
            </a:r>
            <a:r>
              <a:rPr lang="en-US" altLang="zh-TW" sz="1800" dirty="0" err="1"/>
              <a:t>noData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	Node *p = front</a:t>
            </a:r>
            <a:r>
              <a:rPr lang="en-US" altLang="zh-TW" sz="1800" dirty="0" smtClean="0"/>
              <a:t>; d </a:t>
            </a:r>
            <a:r>
              <a:rPr lang="en-US" altLang="zh-TW" sz="1800" dirty="0"/>
              <a:t>= front-&gt;data;</a:t>
            </a:r>
          </a:p>
          <a:p>
            <a:pPr defTabSz="360000"/>
            <a:r>
              <a:rPr lang="en-US" altLang="zh-TW" sz="1800" dirty="0"/>
              <a:t>		if(front==back)</a:t>
            </a:r>
          </a:p>
          <a:p>
            <a:pPr defTabSz="360000"/>
            <a:r>
              <a:rPr lang="en-US" altLang="zh-TW" sz="1800" dirty="0"/>
              <a:t>			back=front=front-&gt;next;</a:t>
            </a:r>
          </a:p>
          <a:p>
            <a:pPr defTabSz="360000"/>
            <a:r>
              <a:rPr lang="en-US" altLang="zh-TW" sz="1800" dirty="0"/>
              <a:t>		else</a:t>
            </a:r>
          </a:p>
          <a:p>
            <a:pPr defTabSz="360000"/>
            <a:r>
              <a:rPr lang="en-US" altLang="zh-TW" sz="1800" dirty="0"/>
              <a:t>			front = front-&gt;next;</a:t>
            </a:r>
          </a:p>
          <a:p>
            <a:pPr defTabSz="360000"/>
            <a:r>
              <a:rPr lang="en-US" altLang="zh-TW" sz="1800" dirty="0"/>
              <a:t>		delete p;</a:t>
            </a:r>
          </a:p>
          <a:p>
            <a:pPr defTabSz="360000"/>
            <a:r>
              <a:rPr lang="en-US" altLang="zh-TW" sz="1800" dirty="0"/>
              <a:t>		number--;</a:t>
            </a:r>
          </a:p>
          <a:p>
            <a:pPr defTabSz="360000"/>
            <a:r>
              <a:rPr lang="en-US" altLang="zh-TW" sz="1800" dirty="0"/>
              <a:t>		return(d);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  <a:endParaRPr lang="zh-TW" altLang="en-US" sz="1800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53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3509" y="1043444"/>
            <a:ext cx="2159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get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482784" y="3021340"/>
            <a:ext cx="1368152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number=1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978906" y="3433103"/>
            <a:ext cx="876733" cy="999070"/>
            <a:chOff x="6012160" y="1830109"/>
            <a:chExt cx="876733" cy="999070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94326" cy="701746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字方塊 65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群組 32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4" name="橢圓 33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9" name="直線單箭頭接點 48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群組 49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文字方塊 40"/>
          <p:cNvSpPr txBox="1"/>
          <p:nvPr/>
        </p:nvSpPr>
        <p:spPr>
          <a:xfrm>
            <a:off x="3923928" y="279777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 = 5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2" name="圓角矩形 3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</p:spTree>
    <p:extLst>
      <p:ext uri="{BB962C8B-B14F-4D97-AF65-F5344CB8AC3E}">
        <p14:creationId xmlns:p14="http://schemas.microsoft.com/office/powerpoint/2010/main" val="193581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字版面配置區 6"/>
          <p:cNvSpPr txBox="1">
            <a:spLocks/>
          </p:cNvSpPr>
          <p:nvPr/>
        </p:nvSpPr>
        <p:spPr>
          <a:xfrm>
            <a:off x="35496" y="1354638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  <p:sp>
        <p:nvSpPr>
          <p:cNvPr id="31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get(){</a:t>
            </a:r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</a:t>
            </a:r>
          </a:p>
          <a:p>
            <a:pPr defTabSz="360000"/>
            <a:r>
              <a:rPr lang="en-US" altLang="zh-TW" sz="1800" dirty="0"/>
              <a:t>		return(</a:t>
            </a:r>
            <a:r>
              <a:rPr lang="en-US" altLang="zh-TW" sz="1800" dirty="0" err="1"/>
              <a:t>noData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	Node *p = front</a:t>
            </a:r>
            <a:r>
              <a:rPr lang="en-US" altLang="zh-TW" sz="1800" dirty="0" smtClean="0"/>
              <a:t>; d </a:t>
            </a:r>
            <a:r>
              <a:rPr lang="en-US" altLang="zh-TW" sz="1800" dirty="0"/>
              <a:t>= front-&gt;data;</a:t>
            </a:r>
          </a:p>
          <a:p>
            <a:pPr defTabSz="360000"/>
            <a:r>
              <a:rPr lang="en-US" altLang="zh-TW" sz="1800" dirty="0"/>
              <a:t>		if(front==back)</a:t>
            </a:r>
          </a:p>
          <a:p>
            <a:pPr defTabSz="360000"/>
            <a:r>
              <a:rPr lang="en-US" altLang="zh-TW" sz="1800" dirty="0"/>
              <a:t>			back=front=front-&gt;next;</a:t>
            </a:r>
          </a:p>
          <a:p>
            <a:pPr defTabSz="360000"/>
            <a:r>
              <a:rPr lang="en-US" altLang="zh-TW" sz="1800" dirty="0"/>
              <a:t>		else</a:t>
            </a:r>
          </a:p>
          <a:p>
            <a:pPr defTabSz="360000"/>
            <a:r>
              <a:rPr lang="en-US" altLang="zh-TW" sz="1800" dirty="0"/>
              <a:t>			front = front-&gt;next;</a:t>
            </a:r>
          </a:p>
          <a:p>
            <a:pPr defTabSz="360000"/>
            <a:r>
              <a:rPr lang="en-US" altLang="zh-TW" sz="1800" dirty="0"/>
              <a:t>		delete p;</a:t>
            </a:r>
          </a:p>
          <a:p>
            <a:pPr defTabSz="360000"/>
            <a:r>
              <a:rPr lang="en-US" altLang="zh-TW" sz="1800" dirty="0"/>
              <a:t>		number--;</a:t>
            </a:r>
          </a:p>
          <a:p>
            <a:pPr defTabSz="360000"/>
            <a:r>
              <a:rPr lang="en-US" altLang="zh-TW" sz="1800" dirty="0"/>
              <a:t>		return(d);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  <a:endParaRPr lang="zh-TW" altLang="en-US" sz="1800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54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3509" y="1043444"/>
            <a:ext cx="2159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get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1634912" y="1466116"/>
            <a:ext cx="2088232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number=1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978906" y="3433103"/>
            <a:ext cx="876733" cy="999070"/>
            <a:chOff x="6012160" y="1830109"/>
            <a:chExt cx="876733" cy="999070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94326" cy="701746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字方塊 65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群組 32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4" name="橢圓 33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9" name="直線單箭頭接點 48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群組 49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文字方塊 40"/>
          <p:cNvSpPr txBox="1"/>
          <p:nvPr/>
        </p:nvSpPr>
        <p:spPr>
          <a:xfrm>
            <a:off x="3923928" y="279777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 = 5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2" name="圓角矩形 3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</p:spTree>
    <p:extLst>
      <p:ext uri="{BB962C8B-B14F-4D97-AF65-F5344CB8AC3E}">
        <p14:creationId xmlns:p14="http://schemas.microsoft.com/office/powerpoint/2010/main" val="325213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get(){</a:t>
            </a:r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</a:t>
            </a:r>
          </a:p>
          <a:p>
            <a:pPr defTabSz="360000"/>
            <a:r>
              <a:rPr lang="en-US" altLang="zh-TW" sz="1800" dirty="0"/>
              <a:t>		return(</a:t>
            </a:r>
            <a:r>
              <a:rPr lang="en-US" altLang="zh-TW" sz="1800" dirty="0" err="1"/>
              <a:t>noData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	Node *p = front</a:t>
            </a:r>
            <a:r>
              <a:rPr lang="en-US" altLang="zh-TW" sz="1800" dirty="0" smtClean="0"/>
              <a:t>; d </a:t>
            </a:r>
            <a:r>
              <a:rPr lang="en-US" altLang="zh-TW" sz="1800" dirty="0"/>
              <a:t>= front-&gt;data;</a:t>
            </a:r>
          </a:p>
          <a:p>
            <a:pPr defTabSz="360000"/>
            <a:r>
              <a:rPr lang="en-US" altLang="zh-TW" sz="1800" dirty="0"/>
              <a:t>		if(front==back)</a:t>
            </a:r>
          </a:p>
          <a:p>
            <a:pPr defTabSz="360000"/>
            <a:r>
              <a:rPr lang="en-US" altLang="zh-TW" sz="1800" dirty="0"/>
              <a:t>			back=front=front-&gt;next;</a:t>
            </a:r>
          </a:p>
          <a:p>
            <a:pPr defTabSz="360000"/>
            <a:r>
              <a:rPr lang="en-US" altLang="zh-TW" sz="1800" dirty="0"/>
              <a:t>		else</a:t>
            </a:r>
          </a:p>
          <a:p>
            <a:pPr defTabSz="360000"/>
            <a:r>
              <a:rPr lang="en-US" altLang="zh-TW" sz="1800" dirty="0"/>
              <a:t>			front = front-&gt;next;</a:t>
            </a:r>
          </a:p>
          <a:p>
            <a:pPr defTabSz="360000"/>
            <a:r>
              <a:rPr lang="en-US" altLang="zh-TW" sz="1800" dirty="0"/>
              <a:t>		delete p;</a:t>
            </a:r>
          </a:p>
          <a:p>
            <a:pPr defTabSz="360000"/>
            <a:r>
              <a:rPr lang="en-US" altLang="zh-TW" sz="1800" dirty="0"/>
              <a:t>		number--;</a:t>
            </a:r>
          </a:p>
          <a:p>
            <a:pPr defTabSz="360000"/>
            <a:r>
              <a:rPr lang="en-US" altLang="zh-TW" sz="1800" dirty="0"/>
              <a:t>		return(d);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  <a:endParaRPr lang="zh-TW" altLang="en-US" sz="1800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55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703509" y="1043444"/>
            <a:ext cx="2159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get</a:t>
            </a:r>
            <a:endParaRPr lang="zh-TW" altLang="en-US" dirty="0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827584" y="3853428"/>
            <a:ext cx="720080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number=1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978906" y="3433103"/>
            <a:ext cx="876733" cy="999070"/>
            <a:chOff x="6012160" y="1830109"/>
            <a:chExt cx="876733" cy="999070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94326" cy="701746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字方塊 65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群組 32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4" name="橢圓 33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9" name="直線單箭頭接點 48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群組 49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文字方塊 40"/>
          <p:cNvSpPr txBox="1"/>
          <p:nvPr/>
        </p:nvSpPr>
        <p:spPr>
          <a:xfrm>
            <a:off x="3923928" y="279777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 = 5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2" name="圓角矩形 3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28" name="文字方塊 27"/>
          <p:cNvSpPr txBox="1"/>
          <p:nvPr/>
        </p:nvSpPr>
        <p:spPr>
          <a:xfrm>
            <a:off x="7855639" y="366359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0" name="文字版面配置區 6"/>
          <p:cNvSpPr txBox="1">
            <a:spLocks/>
          </p:cNvSpPr>
          <p:nvPr/>
        </p:nvSpPr>
        <p:spPr>
          <a:xfrm>
            <a:off x="35496" y="1354638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</p:spTree>
    <p:extLst>
      <p:ext uri="{BB962C8B-B14F-4D97-AF65-F5344CB8AC3E}">
        <p14:creationId xmlns:p14="http://schemas.microsoft.com/office/powerpoint/2010/main" val="414810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get(){</a:t>
            </a:r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</a:t>
            </a:r>
          </a:p>
          <a:p>
            <a:pPr defTabSz="360000"/>
            <a:r>
              <a:rPr lang="en-US" altLang="zh-TW" sz="1800" dirty="0"/>
              <a:t>		return(</a:t>
            </a:r>
            <a:r>
              <a:rPr lang="en-US" altLang="zh-TW" sz="1800" dirty="0" err="1"/>
              <a:t>noData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	Node *p = front</a:t>
            </a:r>
            <a:r>
              <a:rPr lang="en-US" altLang="zh-TW" sz="1800" dirty="0" smtClean="0"/>
              <a:t>; d </a:t>
            </a:r>
            <a:r>
              <a:rPr lang="en-US" altLang="zh-TW" sz="1800" dirty="0"/>
              <a:t>= front-&gt;data;</a:t>
            </a:r>
          </a:p>
          <a:p>
            <a:pPr defTabSz="360000"/>
            <a:r>
              <a:rPr lang="en-US" altLang="zh-TW" sz="1800" dirty="0"/>
              <a:t>		if(front==back)</a:t>
            </a:r>
          </a:p>
          <a:p>
            <a:pPr defTabSz="360000"/>
            <a:r>
              <a:rPr lang="en-US" altLang="zh-TW" sz="1800" dirty="0"/>
              <a:t>			back=front=front-&gt;next;</a:t>
            </a:r>
          </a:p>
          <a:p>
            <a:pPr defTabSz="360000"/>
            <a:r>
              <a:rPr lang="en-US" altLang="zh-TW" sz="1800" dirty="0"/>
              <a:t>		else</a:t>
            </a:r>
          </a:p>
          <a:p>
            <a:pPr defTabSz="360000"/>
            <a:r>
              <a:rPr lang="en-US" altLang="zh-TW" sz="1800" dirty="0"/>
              <a:t>			front = front-&gt;next;</a:t>
            </a:r>
          </a:p>
          <a:p>
            <a:pPr defTabSz="360000"/>
            <a:r>
              <a:rPr lang="en-US" altLang="zh-TW" sz="1800" dirty="0"/>
              <a:t>		delete p;</a:t>
            </a:r>
          </a:p>
          <a:p>
            <a:pPr defTabSz="360000"/>
            <a:r>
              <a:rPr lang="en-US" altLang="zh-TW" sz="1800" dirty="0"/>
              <a:t>		number--;</a:t>
            </a:r>
          </a:p>
          <a:p>
            <a:pPr defTabSz="360000"/>
            <a:r>
              <a:rPr lang="en-US" altLang="zh-TW" sz="1800" dirty="0"/>
              <a:t>		return(d);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  <a:endParaRPr lang="zh-TW" altLang="en-US" sz="1800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56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839396" y="4115172"/>
            <a:ext cx="1587604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number=1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978906" y="3433103"/>
            <a:ext cx="876733" cy="999070"/>
            <a:chOff x="6012160" y="1830109"/>
            <a:chExt cx="876733" cy="999070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94326" cy="701746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字方塊 65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群組 32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4" name="橢圓 33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9" name="直線單箭頭接點 48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群組 49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文字方塊 40"/>
          <p:cNvSpPr txBox="1"/>
          <p:nvPr/>
        </p:nvSpPr>
        <p:spPr>
          <a:xfrm>
            <a:off x="3923928" y="279777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 = 5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2" name="圓角矩形 3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28" name="文字方塊 27"/>
          <p:cNvSpPr txBox="1"/>
          <p:nvPr/>
        </p:nvSpPr>
        <p:spPr>
          <a:xfrm>
            <a:off x="7855639" y="366359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263418" y="487522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cxnSp>
        <p:nvCxnSpPr>
          <p:cNvPr id="31" name="直線單箭頭接點 30"/>
          <p:cNvCxnSpPr/>
          <p:nvPr/>
        </p:nvCxnSpPr>
        <p:spPr>
          <a:xfrm flipV="1">
            <a:off x="7524328" y="4876737"/>
            <a:ext cx="234171" cy="18563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文字方塊 36"/>
          <p:cNvSpPr txBox="1"/>
          <p:nvPr/>
        </p:nvSpPr>
        <p:spPr>
          <a:xfrm>
            <a:off x="3703509" y="1043444"/>
            <a:ext cx="2159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get</a:t>
            </a:r>
            <a:endParaRPr lang="zh-TW" altLang="en-US" dirty="0"/>
          </a:p>
        </p:txBody>
      </p:sp>
      <p:sp>
        <p:nvSpPr>
          <p:cNvPr id="38" name="文字版面配置區 6"/>
          <p:cNvSpPr txBox="1">
            <a:spLocks/>
          </p:cNvSpPr>
          <p:nvPr/>
        </p:nvSpPr>
        <p:spPr>
          <a:xfrm>
            <a:off x="35496" y="1354638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</p:spTree>
    <p:extLst>
      <p:ext uri="{BB962C8B-B14F-4D97-AF65-F5344CB8AC3E}">
        <p14:creationId xmlns:p14="http://schemas.microsoft.com/office/powerpoint/2010/main" val="419626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get(){</a:t>
            </a:r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</a:t>
            </a:r>
          </a:p>
          <a:p>
            <a:pPr defTabSz="360000"/>
            <a:r>
              <a:rPr lang="en-US" altLang="zh-TW" sz="1800" dirty="0"/>
              <a:t>		return(</a:t>
            </a:r>
            <a:r>
              <a:rPr lang="en-US" altLang="zh-TW" sz="1800" dirty="0" err="1"/>
              <a:t>noData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	Node *p = front</a:t>
            </a:r>
            <a:r>
              <a:rPr lang="en-US" altLang="zh-TW" sz="1800" dirty="0" smtClean="0"/>
              <a:t>; d </a:t>
            </a:r>
            <a:r>
              <a:rPr lang="en-US" altLang="zh-TW" sz="1800" dirty="0"/>
              <a:t>= front-&gt;data;</a:t>
            </a:r>
          </a:p>
          <a:p>
            <a:pPr defTabSz="360000"/>
            <a:r>
              <a:rPr lang="en-US" altLang="zh-TW" sz="1800" dirty="0"/>
              <a:t>		if(front==back)</a:t>
            </a:r>
          </a:p>
          <a:p>
            <a:pPr defTabSz="360000"/>
            <a:r>
              <a:rPr lang="en-US" altLang="zh-TW" sz="1800" dirty="0"/>
              <a:t>			back=front=front-&gt;next;</a:t>
            </a:r>
          </a:p>
          <a:p>
            <a:pPr defTabSz="360000"/>
            <a:r>
              <a:rPr lang="en-US" altLang="zh-TW" sz="1800" dirty="0"/>
              <a:t>		else</a:t>
            </a:r>
          </a:p>
          <a:p>
            <a:pPr defTabSz="360000"/>
            <a:r>
              <a:rPr lang="en-US" altLang="zh-TW" sz="1800" dirty="0"/>
              <a:t>			front = front-&gt;next;</a:t>
            </a:r>
          </a:p>
          <a:p>
            <a:pPr defTabSz="360000"/>
            <a:r>
              <a:rPr lang="en-US" altLang="zh-TW" sz="1800" dirty="0"/>
              <a:t>		delete p;</a:t>
            </a:r>
          </a:p>
          <a:p>
            <a:pPr defTabSz="360000"/>
            <a:r>
              <a:rPr lang="en-US" altLang="zh-TW" sz="1800" dirty="0"/>
              <a:t>		number--;</a:t>
            </a:r>
          </a:p>
          <a:p>
            <a:pPr defTabSz="360000"/>
            <a:r>
              <a:rPr lang="en-US" altLang="zh-TW" sz="1800" dirty="0"/>
              <a:t>		return(d);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  <a:endParaRPr lang="zh-TW" altLang="en-US" sz="1800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3703509" y="1043444"/>
            <a:ext cx="2159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get</a:t>
            </a:r>
            <a:endParaRPr lang="zh-TW" altLang="en-US" dirty="0"/>
          </a:p>
        </p:txBody>
      </p:sp>
      <p:sp>
        <p:nvSpPr>
          <p:cNvPr id="38" name="文字版面配置區 6"/>
          <p:cNvSpPr txBox="1">
            <a:spLocks/>
          </p:cNvSpPr>
          <p:nvPr/>
        </p:nvSpPr>
        <p:spPr>
          <a:xfrm>
            <a:off x="35496" y="1354638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57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2434620" y="4125715"/>
            <a:ext cx="1561316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number=1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6978906" y="3433103"/>
            <a:ext cx="876733" cy="999070"/>
            <a:chOff x="6012160" y="1830109"/>
            <a:chExt cx="876733" cy="999070"/>
          </a:xfrm>
        </p:grpSpPr>
        <p:sp>
          <p:nvSpPr>
            <p:cNvPr id="46" name="文字方塊 45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7" name="直線單箭頭接點 46"/>
            <p:cNvCxnSpPr/>
            <p:nvPr/>
          </p:nvCxnSpPr>
          <p:spPr>
            <a:xfrm>
              <a:off x="6594567" y="2127433"/>
              <a:ext cx="294326" cy="701746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字方塊 65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群組 32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4" name="橢圓 33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9" name="直線單箭頭接點 48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群組 49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文字方塊 40"/>
          <p:cNvSpPr txBox="1"/>
          <p:nvPr/>
        </p:nvSpPr>
        <p:spPr>
          <a:xfrm>
            <a:off x="3923928" y="279777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 = 5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2" name="圓角矩形 3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28" name="文字方塊 27"/>
          <p:cNvSpPr txBox="1"/>
          <p:nvPr/>
        </p:nvSpPr>
        <p:spPr>
          <a:xfrm>
            <a:off x="7855639" y="366359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d=9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263418" y="487522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cxnSp>
        <p:nvCxnSpPr>
          <p:cNvPr id="31" name="直線單箭頭接點 30"/>
          <p:cNvCxnSpPr/>
          <p:nvPr/>
        </p:nvCxnSpPr>
        <p:spPr>
          <a:xfrm flipV="1">
            <a:off x="7524328" y="4876737"/>
            <a:ext cx="234171" cy="18563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345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get(){</a:t>
            </a:r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</a:t>
            </a:r>
          </a:p>
          <a:p>
            <a:pPr defTabSz="360000"/>
            <a:r>
              <a:rPr lang="en-US" altLang="zh-TW" sz="1800" dirty="0"/>
              <a:t>		return(</a:t>
            </a:r>
            <a:r>
              <a:rPr lang="en-US" altLang="zh-TW" sz="1800" dirty="0" err="1"/>
              <a:t>noData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	Node *p = front</a:t>
            </a:r>
            <a:r>
              <a:rPr lang="en-US" altLang="zh-TW" sz="1800" dirty="0" smtClean="0"/>
              <a:t>; d </a:t>
            </a:r>
            <a:r>
              <a:rPr lang="en-US" altLang="zh-TW" sz="1800" dirty="0"/>
              <a:t>= front-&gt;data;</a:t>
            </a:r>
          </a:p>
          <a:p>
            <a:pPr defTabSz="360000"/>
            <a:r>
              <a:rPr lang="en-US" altLang="zh-TW" sz="1800" dirty="0"/>
              <a:t>		if(front==back)</a:t>
            </a:r>
          </a:p>
          <a:p>
            <a:pPr defTabSz="360000"/>
            <a:r>
              <a:rPr lang="en-US" altLang="zh-TW" sz="1800" dirty="0"/>
              <a:t>			back=front=front-&gt;next;</a:t>
            </a:r>
          </a:p>
          <a:p>
            <a:pPr defTabSz="360000"/>
            <a:r>
              <a:rPr lang="en-US" altLang="zh-TW" sz="1800" dirty="0"/>
              <a:t>		else</a:t>
            </a:r>
          </a:p>
          <a:p>
            <a:pPr defTabSz="360000"/>
            <a:r>
              <a:rPr lang="en-US" altLang="zh-TW" sz="1800" dirty="0"/>
              <a:t>			front = front-&gt;next;</a:t>
            </a:r>
          </a:p>
          <a:p>
            <a:pPr defTabSz="360000"/>
            <a:r>
              <a:rPr lang="en-US" altLang="zh-TW" sz="1800" dirty="0"/>
              <a:t>		delete p;</a:t>
            </a:r>
          </a:p>
          <a:p>
            <a:pPr defTabSz="360000"/>
            <a:r>
              <a:rPr lang="en-US" altLang="zh-TW" sz="1800" dirty="0"/>
              <a:t>		number--;</a:t>
            </a:r>
          </a:p>
          <a:p>
            <a:pPr defTabSz="360000"/>
            <a:r>
              <a:rPr lang="en-US" altLang="zh-TW" sz="1800" dirty="0"/>
              <a:t>		return(d);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  <a:endParaRPr lang="zh-TW" altLang="en-US" sz="1800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3703509" y="1043444"/>
            <a:ext cx="2159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get</a:t>
            </a:r>
            <a:endParaRPr lang="zh-TW" altLang="en-US" dirty="0"/>
          </a:p>
        </p:txBody>
      </p:sp>
      <p:sp>
        <p:nvSpPr>
          <p:cNvPr id="38" name="文字版面配置區 6"/>
          <p:cNvSpPr txBox="1">
            <a:spLocks/>
          </p:cNvSpPr>
          <p:nvPr/>
        </p:nvSpPr>
        <p:spPr>
          <a:xfrm>
            <a:off x="35496" y="1354638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58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869112" y="4391392"/>
            <a:ext cx="1993364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number=1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66" name="文字方塊 65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群組 32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4" name="橢圓 33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9" name="直線單箭頭接點 48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群組 49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文字方塊 40"/>
          <p:cNvSpPr txBox="1"/>
          <p:nvPr/>
        </p:nvSpPr>
        <p:spPr>
          <a:xfrm>
            <a:off x="3923928" y="279777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 = 5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2" name="圓角矩形 3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28" name="文字方塊 27"/>
          <p:cNvSpPr txBox="1"/>
          <p:nvPr/>
        </p:nvSpPr>
        <p:spPr>
          <a:xfrm>
            <a:off x="7855639" y="366359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d=9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263418" y="487522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cxnSp>
        <p:nvCxnSpPr>
          <p:cNvPr id="31" name="直線單箭頭接點 30"/>
          <p:cNvCxnSpPr/>
          <p:nvPr/>
        </p:nvCxnSpPr>
        <p:spPr>
          <a:xfrm flipV="1">
            <a:off x="7524328" y="4876737"/>
            <a:ext cx="234171" cy="18563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群組 38"/>
          <p:cNvGrpSpPr/>
          <p:nvPr/>
        </p:nvGrpSpPr>
        <p:grpSpPr>
          <a:xfrm>
            <a:off x="6978906" y="3433103"/>
            <a:ext cx="876733" cy="999070"/>
            <a:chOff x="6012160" y="1830109"/>
            <a:chExt cx="876733" cy="999070"/>
          </a:xfrm>
        </p:grpSpPr>
        <p:sp>
          <p:nvSpPr>
            <p:cNvPr id="42" name="文字方塊 41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43" name="直線單箭頭接點 42"/>
            <p:cNvCxnSpPr/>
            <p:nvPr/>
          </p:nvCxnSpPr>
          <p:spPr>
            <a:xfrm>
              <a:off x="6594567" y="2127433"/>
              <a:ext cx="294326" cy="701746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9203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get(){</a:t>
            </a:r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</a:t>
            </a:r>
          </a:p>
          <a:p>
            <a:pPr defTabSz="360000"/>
            <a:r>
              <a:rPr lang="en-US" altLang="zh-TW" sz="1800" dirty="0"/>
              <a:t>		return(</a:t>
            </a:r>
            <a:r>
              <a:rPr lang="en-US" altLang="zh-TW" sz="1800" dirty="0" err="1"/>
              <a:t>noData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	Node *p = front</a:t>
            </a:r>
            <a:r>
              <a:rPr lang="en-US" altLang="zh-TW" sz="1800" dirty="0" smtClean="0"/>
              <a:t>; d </a:t>
            </a:r>
            <a:r>
              <a:rPr lang="en-US" altLang="zh-TW" sz="1800" dirty="0"/>
              <a:t>= front-&gt;data;</a:t>
            </a:r>
          </a:p>
          <a:p>
            <a:pPr defTabSz="360000"/>
            <a:r>
              <a:rPr lang="en-US" altLang="zh-TW" sz="1800" dirty="0"/>
              <a:t>		if(front==back)</a:t>
            </a:r>
          </a:p>
          <a:p>
            <a:pPr defTabSz="360000"/>
            <a:r>
              <a:rPr lang="en-US" altLang="zh-TW" sz="1800" dirty="0"/>
              <a:t>			back=front=front-&gt;next;</a:t>
            </a:r>
          </a:p>
          <a:p>
            <a:pPr defTabSz="360000"/>
            <a:r>
              <a:rPr lang="en-US" altLang="zh-TW" sz="1800" dirty="0"/>
              <a:t>		else</a:t>
            </a:r>
          </a:p>
          <a:p>
            <a:pPr defTabSz="360000"/>
            <a:r>
              <a:rPr lang="en-US" altLang="zh-TW" sz="1800" dirty="0"/>
              <a:t>			front = front-&gt;next;</a:t>
            </a:r>
          </a:p>
          <a:p>
            <a:pPr defTabSz="360000"/>
            <a:r>
              <a:rPr lang="en-US" altLang="zh-TW" sz="1800" dirty="0"/>
              <a:t>		delete p;</a:t>
            </a:r>
          </a:p>
          <a:p>
            <a:pPr defTabSz="360000"/>
            <a:r>
              <a:rPr lang="en-US" altLang="zh-TW" sz="1800" dirty="0"/>
              <a:t>		number--;</a:t>
            </a:r>
          </a:p>
          <a:p>
            <a:pPr defTabSz="360000"/>
            <a:r>
              <a:rPr lang="en-US" altLang="zh-TW" sz="1800" dirty="0"/>
              <a:t>		return(d);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  <a:endParaRPr lang="zh-TW" altLang="en-US" sz="1800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3703509" y="1043444"/>
            <a:ext cx="2159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get</a:t>
            </a:r>
            <a:endParaRPr lang="zh-TW" altLang="en-US" dirty="0"/>
          </a:p>
        </p:txBody>
      </p:sp>
      <p:sp>
        <p:nvSpPr>
          <p:cNvPr id="38" name="文字版面配置區 6"/>
          <p:cNvSpPr txBox="1">
            <a:spLocks/>
          </p:cNvSpPr>
          <p:nvPr/>
        </p:nvSpPr>
        <p:spPr>
          <a:xfrm>
            <a:off x="35496" y="1354638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59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1210483" y="4662751"/>
            <a:ext cx="2493025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number=1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46" name="文字方塊 45"/>
          <p:cNvSpPr txBox="1"/>
          <p:nvPr/>
        </p:nvSpPr>
        <p:spPr>
          <a:xfrm>
            <a:off x="8106951" y="4027117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front</a:t>
            </a:r>
            <a:endParaRPr lang="zh-TW" altLang="en-US" dirty="0"/>
          </a:p>
        </p:txBody>
      </p:sp>
      <p:cxnSp>
        <p:nvCxnSpPr>
          <p:cNvPr id="47" name="直線單箭頭接點 46"/>
          <p:cNvCxnSpPr/>
          <p:nvPr/>
        </p:nvCxnSpPr>
        <p:spPr>
          <a:xfrm flipH="1">
            <a:off x="8440591" y="4386443"/>
            <a:ext cx="48555" cy="85811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文字方塊 65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/>
          <p:nvPr/>
        </p:nvCxnSpPr>
        <p:spPr>
          <a:xfrm flipV="1">
            <a:off x="7804920" y="5317107"/>
            <a:ext cx="628762" cy="1229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群組 32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4" name="橢圓 33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9" name="直線單箭頭接點 48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群組 49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文字方塊 40"/>
          <p:cNvSpPr txBox="1"/>
          <p:nvPr/>
        </p:nvSpPr>
        <p:spPr>
          <a:xfrm>
            <a:off x="3923928" y="279777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 = 5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2" name="圓角矩形 3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28" name="文字方塊 27"/>
          <p:cNvSpPr txBox="1"/>
          <p:nvPr/>
        </p:nvSpPr>
        <p:spPr>
          <a:xfrm>
            <a:off x="7855639" y="366359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d=9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263418" y="487522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cxnSp>
        <p:nvCxnSpPr>
          <p:cNvPr id="31" name="直線單箭頭接點 30"/>
          <p:cNvCxnSpPr/>
          <p:nvPr/>
        </p:nvCxnSpPr>
        <p:spPr>
          <a:xfrm flipV="1">
            <a:off x="7524328" y="4876737"/>
            <a:ext cx="234171" cy="18563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185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395536" y="2852936"/>
            <a:ext cx="2520280" cy="3888432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/>
              <a:t>Queue x;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main</a:t>
            </a:r>
            <a:r>
              <a:rPr lang="en-US" altLang="zh-TW" sz="1800" dirty="0" smtClean="0"/>
              <a:t>() </a:t>
            </a:r>
            <a:r>
              <a:rPr lang="en-US" altLang="zh-TW" sz="1800" dirty="0"/>
              <a:t>{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(5);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(9);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(4);</a:t>
            </a:r>
          </a:p>
          <a:p>
            <a:pPr defTabSz="360000"/>
            <a:r>
              <a:rPr lang="en-US" altLang="zh-TW" sz="1800" dirty="0"/>
              <a:t>	d=</a:t>
            </a:r>
            <a:r>
              <a:rPr lang="en-US" altLang="zh-TW" sz="1800" dirty="0" err="1"/>
              <a:t>x.get</a:t>
            </a:r>
            <a:r>
              <a:rPr lang="en-US" altLang="zh-TW" sz="1800" dirty="0"/>
              <a:t>();</a:t>
            </a:r>
          </a:p>
          <a:p>
            <a:pPr defTabSz="360000"/>
            <a:r>
              <a:rPr lang="en-US" altLang="zh-TW" sz="1800" dirty="0" smtClean="0"/>
              <a:t>	</a:t>
            </a:r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(6);</a:t>
            </a:r>
          </a:p>
          <a:p>
            <a:pPr defTabSz="360000"/>
            <a:r>
              <a:rPr lang="en-US" altLang="zh-TW" sz="1800" dirty="0"/>
              <a:t>	d=</a:t>
            </a:r>
            <a:r>
              <a:rPr lang="en-US" altLang="zh-TW" sz="1800" dirty="0" err="1"/>
              <a:t>x.get</a:t>
            </a:r>
            <a:r>
              <a:rPr lang="en-US" altLang="zh-TW" sz="1800" dirty="0"/>
              <a:t>();</a:t>
            </a:r>
            <a:br>
              <a:rPr lang="en-US" altLang="zh-TW" sz="1800" dirty="0"/>
            </a:br>
            <a:r>
              <a:rPr lang="en-US" altLang="zh-TW" sz="1800" dirty="0"/>
              <a:t>	</a:t>
            </a:r>
            <a:r>
              <a:rPr lang="en-US" altLang="zh-TW" sz="1800" dirty="0" err="1"/>
              <a:t>x.print</a:t>
            </a:r>
            <a:r>
              <a:rPr lang="en-US" altLang="zh-TW" sz="1800" dirty="0"/>
              <a:t>();</a:t>
            </a:r>
          </a:p>
          <a:p>
            <a:pPr defTabSz="360000"/>
            <a:r>
              <a:rPr lang="en-US" altLang="zh-TW" sz="1800" dirty="0"/>
              <a:t>	return 0;</a:t>
            </a:r>
          </a:p>
          <a:p>
            <a:pPr defTabSz="360000"/>
            <a:r>
              <a:rPr lang="en-US" altLang="zh-TW" sz="1800" dirty="0"/>
              <a:t>}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635896" y="1043444"/>
            <a:ext cx="2294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dirty="0" smtClean="0"/>
              <a:t>認識動態 </a:t>
            </a:r>
            <a:r>
              <a:rPr lang="en-US" altLang="zh-TW" dirty="0" smtClean="0"/>
              <a:t>Queue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" name="圓角矩形 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10" name="圓角矩形 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5724128" y="1556792"/>
            <a:ext cx="3024336" cy="4680520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487298" y="2852936"/>
            <a:ext cx="1080120" cy="28803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4786931" y="1579251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12" name="文字版面配置區 6"/>
          <p:cNvSpPr txBox="1">
            <a:spLocks/>
          </p:cNvSpPr>
          <p:nvPr/>
        </p:nvSpPr>
        <p:spPr>
          <a:xfrm>
            <a:off x="251520" y="2199441"/>
            <a:ext cx="5040560" cy="432048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/>
              <a:t>Queue() : front(NULL), back(NULL), number(0) {};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251520" y="1844824"/>
            <a:ext cx="4062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建構</a:t>
            </a:r>
            <a:r>
              <a:rPr lang="zh-TW" altLang="en-US" dirty="0" smtClean="0"/>
              <a:t>函數 </a:t>
            </a:r>
            <a:r>
              <a:rPr lang="en-US" altLang="zh-TW" dirty="0" smtClean="0"/>
              <a:t>(</a:t>
            </a:r>
            <a:r>
              <a:rPr lang="zh-TW" altLang="en-US" dirty="0" smtClean="0"/>
              <a:t>宣告時物件時會執行本函數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84710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get(){</a:t>
            </a:r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</a:t>
            </a:r>
          </a:p>
          <a:p>
            <a:pPr defTabSz="360000"/>
            <a:r>
              <a:rPr lang="en-US" altLang="zh-TW" sz="1800" dirty="0"/>
              <a:t>		return(</a:t>
            </a:r>
            <a:r>
              <a:rPr lang="en-US" altLang="zh-TW" sz="1800" dirty="0" err="1"/>
              <a:t>noData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	Node *p = front</a:t>
            </a:r>
            <a:r>
              <a:rPr lang="en-US" altLang="zh-TW" sz="1800" dirty="0" smtClean="0"/>
              <a:t>; d </a:t>
            </a:r>
            <a:r>
              <a:rPr lang="en-US" altLang="zh-TW" sz="1800" dirty="0"/>
              <a:t>= front-&gt;data;</a:t>
            </a:r>
          </a:p>
          <a:p>
            <a:pPr defTabSz="360000"/>
            <a:r>
              <a:rPr lang="en-US" altLang="zh-TW" sz="1800" dirty="0"/>
              <a:t>		if(front==back)</a:t>
            </a:r>
          </a:p>
          <a:p>
            <a:pPr defTabSz="360000"/>
            <a:r>
              <a:rPr lang="en-US" altLang="zh-TW" sz="1800" dirty="0"/>
              <a:t>			back=front=front-&gt;next;</a:t>
            </a:r>
          </a:p>
          <a:p>
            <a:pPr defTabSz="360000"/>
            <a:r>
              <a:rPr lang="en-US" altLang="zh-TW" sz="1800" dirty="0"/>
              <a:t>		else</a:t>
            </a:r>
          </a:p>
          <a:p>
            <a:pPr defTabSz="360000"/>
            <a:r>
              <a:rPr lang="en-US" altLang="zh-TW" sz="1800" dirty="0"/>
              <a:t>			front = front-&gt;next;</a:t>
            </a:r>
          </a:p>
          <a:p>
            <a:pPr defTabSz="360000"/>
            <a:r>
              <a:rPr lang="en-US" altLang="zh-TW" sz="1800" dirty="0"/>
              <a:t>		delete p;</a:t>
            </a:r>
          </a:p>
          <a:p>
            <a:pPr defTabSz="360000"/>
            <a:r>
              <a:rPr lang="en-US" altLang="zh-TW" sz="1800" dirty="0"/>
              <a:t>		number--;</a:t>
            </a:r>
          </a:p>
          <a:p>
            <a:pPr defTabSz="360000"/>
            <a:r>
              <a:rPr lang="en-US" altLang="zh-TW" sz="1800" dirty="0"/>
              <a:t>		return(d);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  <a:endParaRPr lang="zh-TW" altLang="en-US" sz="1800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3703509" y="1043444"/>
            <a:ext cx="2159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get</a:t>
            </a:r>
            <a:endParaRPr lang="zh-TW" altLang="en-US" dirty="0"/>
          </a:p>
        </p:txBody>
      </p:sp>
      <p:sp>
        <p:nvSpPr>
          <p:cNvPr id="38" name="文字版面配置區 6"/>
          <p:cNvSpPr txBox="1">
            <a:spLocks/>
          </p:cNvSpPr>
          <p:nvPr/>
        </p:nvSpPr>
        <p:spPr>
          <a:xfrm>
            <a:off x="35496" y="1354638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60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827584" y="5494317"/>
            <a:ext cx="1080120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number=1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46" name="文字方塊 45"/>
          <p:cNvSpPr txBox="1"/>
          <p:nvPr/>
        </p:nvSpPr>
        <p:spPr>
          <a:xfrm>
            <a:off x="8106951" y="4027117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front</a:t>
            </a:r>
            <a:endParaRPr lang="zh-TW" altLang="en-US" dirty="0"/>
          </a:p>
        </p:txBody>
      </p:sp>
      <p:cxnSp>
        <p:nvCxnSpPr>
          <p:cNvPr id="47" name="直線單箭頭接點 46"/>
          <p:cNvCxnSpPr/>
          <p:nvPr/>
        </p:nvCxnSpPr>
        <p:spPr>
          <a:xfrm flipH="1">
            <a:off x="8440591" y="4386443"/>
            <a:ext cx="48555" cy="85811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文字方塊 65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/>
          <p:nvPr/>
        </p:nvCxnSpPr>
        <p:spPr>
          <a:xfrm flipV="1">
            <a:off x="7804920" y="5317107"/>
            <a:ext cx="628762" cy="1229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群組 49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文字方塊 40"/>
          <p:cNvSpPr txBox="1"/>
          <p:nvPr/>
        </p:nvSpPr>
        <p:spPr>
          <a:xfrm>
            <a:off x="3923928" y="279777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 = 5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2" name="圓角矩形 3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28" name="文字方塊 27"/>
          <p:cNvSpPr txBox="1"/>
          <p:nvPr/>
        </p:nvSpPr>
        <p:spPr>
          <a:xfrm>
            <a:off x="7855639" y="366359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d=9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263418" y="487522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cxnSp>
        <p:nvCxnSpPr>
          <p:cNvPr id="31" name="直線單箭頭接點 30"/>
          <p:cNvCxnSpPr/>
          <p:nvPr/>
        </p:nvCxnSpPr>
        <p:spPr>
          <a:xfrm flipV="1">
            <a:off x="7524328" y="4876737"/>
            <a:ext cx="234171" cy="18563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79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get(){</a:t>
            </a:r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</a:t>
            </a:r>
          </a:p>
          <a:p>
            <a:pPr defTabSz="360000"/>
            <a:r>
              <a:rPr lang="en-US" altLang="zh-TW" sz="1800" dirty="0"/>
              <a:t>		return(</a:t>
            </a:r>
            <a:r>
              <a:rPr lang="en-US" altLang="zh-TW" sz="1800" dirty="0" err="1"/>
              <a:t>noData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	Node *p = front</a:t>
            </a:r>
            <a:r>
              <a:rPr lang="en-US" altLang="zh-TW" sz="1800" dirty="0" smtClean="0"/>
              <a:t>; d </a:t>
            </a:r>
            <a:r>
              <a:rPr lang="en-US" altLang="zh-TW" sz="1800" dirty="0"/>
              <a:t>= front-&gt;data;</a:t>
            </a:r>
          </a:p>
          <a:p>
            <a:pPr defTabSz="360000"/>
            <a:r>
              <a:rPr lang="en-US" altLang="zh-TW" sz="1800" dirty="0"/>
              <a:t>		if(front==back)</a:t>
            </a:r>
          </a:p>
          <a:p>
            <a:pPr defTabSz="360000"/>
            <a:r>
              <a:rPr lang="en-US" altLang="zh-TW" sz="1800" dirty="0"/>
              <a:t>			back=front=front-&gt;next;</a:t>
            </a:r>
          </a:p>
          <a:p>
            <a:pPr defTabSz="360000"/>
            <a:r>
              <a:rPr lang="en-US" altLang="zh-TW" sz="1800" dirty="0"/>
              <a:t>		else</a:t>
            </a:r>
          </a:p>
          <a:p>
            <a:pPr defTabSz="360000"/>
            <a:r>
              <a:rPr lang="en-US" altLang="zh-TW" sz="1800" dirty="0"/>
              <a:t>			front = front-&gt;next;</a:t>
            </a:r>
          </a:p>
          <a:p>
            <a:pPr defTabSz="360000"/>
            <a:r>
              <a:rPr lang="en-US" altLang="zh-TW" sz="1800" dirty="0"/>
              <a:t>		delete p;</a:t>
            </a:r>
          </a:p>
          <a:p>
            <a:pPr defTabSz="360000"/>
            <a:r>
              <a:rPr lang="en-US" altLang="zh-TW" sz="1800" dirty="0"/>
              <a:t>		number--;</a:t>
            </a:r>
          </a:p>
          <a:p>
            <a:pPr defTabSz="360000"/>
            <a:r>
              <a:rPr lang="en-US" altLang="zh-TW" sz="1800" dirty="0"/>
              <a:t>		return(d);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  <a:endParaRPr lang="zh-TW" altLang="en-US" sz="1800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3703509" y="1043444"/>
            <a:ext cx="2159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get</a:t>
            </a:r>
            <a:endParaRPr lang="zh-TW" altLang="en-US" dirty="0"/>
          </a:p>
        </p:txBody>
      </p:sp>
      <p:sp>
        <p:nvSpPr>
          <p:cNvPr id="38" name="文字版面配置區 6"/>
          <p:cNvSpPr txBox="1">
            <a:spLocks/>
          </p:cNvSpPr>
          <p:nvPr/>
        </p:nvSpPr>
        <p:spPr>
          <a:xfrm>
            <a:off x="35496" y="1354638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61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850444" y="5769159"/>
            <a:ext cx="1080120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number=0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46" name="文字方塊 45"/>
          <p:cNvSpPr txBox="1"/>
          <p:nvPr/>
        </p:nvSpPr>
        <p:spPr>
          <a:xfrm>
            <a:off x="8106951" y="4027117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front</a:t>
            </a:r>
            <a:endParaRPr lang="zh-TW" altLang="en-US" dirty="0"/>
          </a:p>
        </p:txBody>
      </p:sp>
      <p:cxnSp>
        <p:nvCxnSpPr>
          <p:cNvPr id="47" name="直線單箭頭接點 46"/>
          <p:cNvCxnSpPr/>
          <p:nvPr/>
        </p:nvCxnSpPr>
        <p:spPr>
          <a:xfrm flipH="1">
            <a:off x="8440591" y="4386443"/>
            <a:ext cx="48555" cy="85811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文字方塊 65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/>
          <p:nvPr/>
        </p:nvCxnSpPr>
        <p:spPr>
          <a:xfrm flipV="1">
            <a:off x="7804920" y="5317107"/>
            <a:ext cx="628762" cy="1229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群組 49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文字方塊 40"/>
          <p:cNvSpPr txBox="1"/>
          <p:nvPr/>
        </p:nvSpPr>
        <p:spPr>
          <a:xfrm>
            <a:off x="3923928" y="279777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 = 5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2" name="圓角矩形 3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28" name="文字方塊 27"/>
          <p:cNvSpPr txBox="1"/>
          <p:nvPr/>
        </p:nvSpPr>
        <p:spPr>
          <a:xfrm>
            <a:off x="7855639" y="366359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d=9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263418" y="487522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cxnSp>
        <p:nvCxnSpPr>
          <p:cNvPr id="31" name="直線單箭頭接點 30"/>
          <p:cNvCxnSpPr/>
          <p:nvPr/>
        </p:nvCxnSpPr>
        <p:spPr>
          <a:xfrm flipV="1">
            <a:off x="7524328" y="4876737"/>
            <a:ext cx="234171" cy="18563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28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get(){</a:t>
            </a:r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</a:t>
            </a:r>
          </a:p>
          <a:p>
            <a:pPr defTabSz="360000"/>
            <a:r>
              <a:rPr lang="en-US" altLang="zh-TW" sz="1800" dirty="0"/>
              <a:t>		return(</a:t>
            </a:r>
            <a:r>
              <a:rPr lang="en-US" altLang="zh-TW" sz="1800" dirty="0" err="1"/>
              <a:t>noData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	Node *p = front</a:t>
            </a:r>
            <a:r>
              <a:rPr lang="en-US" altLang="zh-TW" sz="1800" dirty="0" smtClean="0"/>
              <a:t>; d </a:t>
            </a:r>
            <a:r>
              <a:rPr lang="en-US" altLang="zh-TW" sz="1800" dirty="0"/>
              <a:t>= front-&gt;data;</a:t>
            </a:r>
          </a:p>
          <a:p>
            <a:pPr defTabSz="360000"/>
            <a:r>
              <a:rPr lang="en-US" altLang="zh-TW" sz="1800" dirty="0"/>
              <a:t>		if(front==back)</a:t>
            </a:r>
          </a:p>
          <a:p>
            <a:pPr defTabSz="360000"/>
            <a:r>
              <a:rPr lang="en-US" altLang="zh-TW" sz="1800" dirty="0"/>
              <a:t>			back=front=front-&gt;next;</a:t>
            </a:r>
          </a:p>
          <a:p>
            <a:pPr defTabSz="360000"/>
            <a:r>
              <a:rPr lang="en-US" altLang="zh-TW" sz="1800" dirty="0"/>
              <a:t>		else</a:t>
            </a:r>
          </a:p>
          <a:p>
            <a:pPr defTabSz="360000"/>
            <a:r>
              <a:rPr lang="en-US" altLang="zh-TW" sz="1800" dirty="0"/>
              <a:t>			front = front-&gt;next;</a:t>
            </a:r>
          </a:p>
          <a:p>
            <a:pPr defTabSz="360000"/>
            <a:r>
              <a:rPr lang="en-US" altLang="zh-TW" sz="1800" dirty="0"/>
              <a:t>		delete p;</a:t>
            </a:r>
          </a:p>
          <a:p>
            <a:pPr defTabSz="360000"/>
            <a:r>
              <a:rPr lang="en-US" altLang="zh-TW" sz="1800" dirty="0"/>
              <a:t>		number--;</a:t>
            </a:r>
          </a:p>
          <a:p>
            <a:pPr defTabSz="360000"/>
            <a:r>
              <a:rPr lang="en-US" altLang="zh-TW" sz="1800" dirty="0"/>
              <a:t>		return(d);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  <a:endParaRPr lang="zh-TW" altLang="en-US" sz="1800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3703509" y="1043444"/>
            <a:ext cx="2159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get</a:t>
            </a:r>
            <a:endParaRPr lang="zh-TW" altLang="en-US" dirty="0"/>
          </a:p>
        </p:txBody>
      </p:sp>
      <p:sp>
        <p:nvSpPr>
          <p:cNvPr id="38" name="文字版面配置區 6"/>
          <p:cNvSpPr txBox="1">
            <a:spLocks/>
          </p:cNvSpPr>
          <p:nvPr/>
        </p:nvSpPr>
        <p:spPr>
          <a:xfrm>
            <a:off x="35496" y="1354638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62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850444" y="6046143"/>
            <a:ext cx="1080120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number=0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46" name="文字方塊 45"/>
          <p:cNvSpPr txBox="1"/>
          <p:nvPr/>
        </p:nvSpPr>
        <p:spPr>
          <a:xfrm>
            <a:off x="8106951" y="4027117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front</a:t>
            </a:r>
            <a:endParaRPr lang="zh-TW" altLang="en-US" dirty="0"/>
          </a:p>
        </p:txBody>
      </p:sp>
      <p:cxnSp>
        <p:nvCxnSpPr>
          <p:cNvPr id="47" name="直線單箭頭接點 46"/>
          <p:cNvCxnSpPr/>
          <p:nvPr/>
        </p:nvCxnSpPr>
        <p:spPr>
          <a:xfrm flipH="1">
            <a:off x="8440591" y="4386443"/>
            <a:ext cx="48555" cy="85811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文字方塊 65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/>
          <p:nvPr/>
        </p:nvCxnSpPr>
        <p:spPr>
          <a:xfrm flipV="1">
            <a:off x="7804920" y="5317107"/>
            <a:ext cx="628762" cy="1229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群組 49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文字方塊 40"/>
          <p:cNvSpPr txBox="1"/>
          <p:nvPr/>
        </p:nvSpPr>
        <p:spPr>
          <a:xfrm>
            <a:off x="3923928" y="279777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 = 5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2" name="圓角矩形 3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28" name="文字方塊 27"/>
          <p:cNvSpPr txBox="1"/>
          <p:nvPr/>
        </p:nvSpPr>
        <p:spPr>
          <a:xfrm>
            <a:off x="7855639" y="366359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d=9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263418" y="487522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cxnSp>
        <p:nvCxnSpPr>
          <p:cNvPr id="31" name="直線單箭頭接點 30"/>
          <p:cNvCxnSpPr/>
          <p:nvPr/>
        </p:nvCxnSpPr>
        <p:spPr>
          <a:xfrm flipV="1">
            <a:off x="7524328" y="4876737"/>
            <a:ext cx="234171" cy="18563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932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d = </a:t>
            </a:r>
            <a:r>
              <a:rPr lang="en-US" altLang="zh-TW" sz="1800" dirty="0" err="1" smtClean="0"/>
              <a:t>x.get</a:t>
            </a:r>
            <a:r>
              <a:rPr lang="en-US" altLang="zh-TW" sz="1800" dirty="0" smtClean="0"/>
              <a:t>();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get(){</a:t>
            </a:r>
          </a:p>
          <a:p>
            <a:pPr defTabSz="360000"/>
            <a:r>
              <a:rPr lang="en-US" altLang="zh-TW" sz="1800" dirty="0"/>
              <a:t>	if (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())</a:t>
            </a:r>
          </a:p>
          <a:p>
            <a:pPr defTabSz="360000"/>
            <a:r>
              <a:rPr lang="en-US" altLang="zh-TW" sz="1800" dirty="0"/>
              <a:t>		return(</a:t>
            </a:r>
            <a:r>
              <a:rPr lang="en-US" altLang="zh-TW" sz="1800" dirty="0" err="1"/>
              <a:t>noData</a:t>
            </a:r>
            <a:r>
              <a:rPr lang="en-US" altLang="zh-TW" sz="1800" dirty="0"/>
              <a:t>);</a:t>
            </a:r>
          </a:p>
          <a:p>
            <a:pPr defTabSz="360000"/>
            <a:r>
              <a:rPr lang="en-US" altLang="zh-TW" sz="1800" dirty="0"/>
              <a:t>	else{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	Node *p = front</a:t>
            </a:r>
            <a:r>
              <a:rPr lang="en-US" altLang="zh-TW" sz="1800" dirty="0" smtClean="0"/>
              <a:t>; d </a:t>
            </a:r>
            <a:r>
              <a:rPr lang="en-US" altLang="zh-TW" sz="1800" dirty="0"/>
              <a:t>= front-&gt;data;</a:t>
            </a:r>
          </a:p>
          <a:p>
            <a:pPr defTabSz="360000"/>
            <a:r>
              <a:rPr lang="en-US" altLang="zh-TW" sz="1800" dirty="0"/>
              <a:t>		if(front==back)</a:t>
            </a:r>
          </a:p>
          <a:p>
            <a:pPr defTabSz="360000"/>
            <a:r>
              <a:rPr lang="en-US" altLang="zh-TW" sz="1800" dirty="0"/>
              <a:t>			back=front=front-&gt;next;</a:t>
            </a:r>
          </a:p>
          <a:p>
            <a:pPr defTabSz="360000"/>
            <a:r>
              <a:rPr lang="en-US" altLang="zh-TW" sz="1800" dirty="0"/>
              <a:t>		else</a:t>
            </a:r>
          </a:p>
          <a:p>
            <a:pPr defTabSz="360000"/>
            <a:r>
              <a:rPr lang="en-US" altLang="zh-TW" sz="1800" dirty="0"/>
              <a:t>			front = front-&gt;next;</a:t>
            </a:r>
          </a:p>
          <a:p>
            <a:pPr defTabSz="360000"/>
            <a:r>
              <a:rPr lang="en-US" altLang="zh-TW" sz="1800" dirty="0"/>
              <a:t>		delete p;</a:t>
            </a:r>
          </a:p>
          <a:p>
            <a:pPr defTabSz="360000"/>
            <a:r>
              <a:rPr lang="en-US" altLang="zh-TW" sz="1800" dirty="0"/>
              <a:t>		number--;</a:t>
            </a:r>
          </a:p>
          <a:p>
            <a:pPr defTabSz="360000"/>
            <a:r>
              <a:rPr lang="en-US" altLang="zh-TW" sz="1800" dirty="0"/>
              <a:t>		return(d);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}</a:t>
            </a:r>
            <a:endParaRPr lang="zh-TW" altLang="en-US" sz="1800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3703509" y="1043444"/>
            <a:ext cx="2159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get</a:t>
            </a:r>
            <a:endParaRPr lang="zh-TW" altLang="en-US" dirty="0"/>
          </a:p>
        </p:txBody>
      </p:sp>
      <p:sp>
        <p:nvSpPr>
          <p:cNvPr id="38" name="文字版面配置區 6"/>
          <p:cNvSpPr txBox="1">
            <a:spLocks/>
          </p:cNvSpPr>
          <p:nvPr/>
        </p:nvSpPr>
        <p:spPr>
          <a:xfrm>
            <a:off x="35496" y="1354638"/>
            <a:ext cx="3888432" cy="49018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 err="1"/>
              <a:t>bool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IsEmpty</a:t>
            </a:r>
            <a:r>
              <a:rPr lang="en-US" altLang="zh-TW" sz="1800" dirty="0"/>
              <a:t>(){ return (number == 0); }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63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122744" y="2492896"/>
            <a:ext cx="1224136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number=0</a:t>
            </a:r>
            <a:endParaRPr lang="zh-TW" altLang="en-US" dirty="0"/>
          </a:p>
        </p:txBody>
      </p:sp>
      <p:sp>
        <p:nvSpPr>
          <p:cNvPr id="46" name="文字方塊 45"/>
          <p:cNvSpPr txBox="1"/>
          <p:nvPr/>
        </p:nvSpPr>
        <p:spPr>
          <a:xfrm>
            <a:off x="8106951" y="4027117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front</a:t>
            </a:r>
            <a:endParaRPr lang="zh-TW" altLang="en-US" dirty="0"/>
          </a:p>
        </p:txBody>
      </p:sp>
      <p:cxnSp>
        <p:nvCxnSpPr>
          <p:cNvPr id="47" name="直線單箭頭接點 46"/>
          <p:cNvCxnSpPr/>
          <p:nvPr/>
        </p:nvCxnSpPr>
        <p:spPr>
          <a:xfrm flipH="1">
            <a:off x="8440591" y="4386443"/>
            <a:ext cx="48555" cy="85811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文字方塊 65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67" name="直線單箭頭接點 66"/>
          <p:cNvCxnSpPr/>
          <p:nvPr/>
        </p:nvCxnSpPr>
        <p:spPr>
          <a:xfrm flipV="1">
            <a:off x="7804920" y="5317107"/>
            <a:ext cx="628762" cy="1229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群組 49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文字方塊 40"/>
          <p:cNvSpPr txBox="1"/>
          <p:nvPr/>
        </p:nvSpPr>
        <p:spPr>
          <a:xfrm>
            <a:off x="3923928" y="279777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 = 9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2" name="圓角矩形 3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26" name="圓角矩形 25">
            <a:hlinkClick r:id="rId2" action="ppaction://hlinksldjump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首頁</a:t>
            </a:r>
            <a:endParaRPr lang="zh-TW" altLang="en-US" dirty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1170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文字方塊 36"/>
          <p:cNvSpPr txBox="1"/>
          <p:nvPr/>
        </p:nvSpPr>
        <p:spPr>
          <a:xfrm>
            <a:off x="3550423" y="1043444"/>
            <a:ext cx="24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search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64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23" name="圓角矩形 22">
            <a:hlinkClick r:id="rId2" action="ppaction://hlinksldjump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首頁</a:t>
            </a:r>
            <a:endParaRPr lang="zh-TW" altLang="en-US" dirty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30" name="直線單箭頭接點 29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文字版面配置區 6"/>
          <p:cNvSpPr txBox="1">
            <a:spLocks/>
          </p:cNvSpPr>
          <p:nvPr/>
        </p:nvSpPr>
        <p:spPr>
          <a:xfrm>
            <a:off x="35496" y="1916832"/>
            <a:ext cx="3960440" cy="4776651"/>
          </a:xfrm>
          <a:prstGeom prst="rect">
            <a:avLst/>
          </a:prstGeom>
          <a:ln w="25400">
            <a:noFill/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r>
              <a:rPr lang="en-US" altLang="zh-TW" sz="1800" smtClean="0"/>
              <a:t>Node *y = x.search(9);</a:t>
            </a:r>
          </a:p>
          <a:p>
            <a:pPr defTabSz="360000"/>
            <a:r>
              <a:rPr lang="en-US" altLang="zh-TW" sz="1800" smtClean="0"/>
              <a:t>cout &lt;&lt; y-&gt;data;</a:t>
            </a:r>
            <a:br>
              <a:rPr lang="en-US" altLang="zh-TW" sz="1800" smtClean="0"/>
            </a:br>
            <a:r>
              <a:rPr lang="en-US" altLang="zh-TW" sz="1800" smtClean="0"/>
              <a:t>delete y;</a:t>
            </a:r>
          </a:p>
          <a:p>
            <a:pPr defTabSz="360000"/>
            <a:r>
              <a:rPr lang="en-US" altLang="zh-TW" sz="1800" smtClean="0"/>
              <a:t>y = x.search(6);</a:t>
            </a:r>
          </a:p>
          <a:p>
            <a:pPr defTabSz="360000"/>
            <a:endParaRPr lang="en-US" altLang="zh-TW" sz="1800" smtClean="0"/>
          </a:p>
          <a:p>
            <a:pPr defTabSz="360000"/>
            <a:r>
              <a:rPr lang="en-US" altLang="zh-TW" sz="1800" smtClean="0"/>
              <a:t>Node *search(int d){</a:t>
            </a:r>
          </a:p>
          <a:p>
            <a:pPr defTabSz="360000"/>
            <a:r>
              <a:rPr lang="en-US" altLang="zh-TW" sz="1800" smtClean="0"/>
              <a:t>	Node *p = front;</a:t>
            </a:r>
          </a:p>
          <a:p>
            <a:pPr defTabSz="360000"/>
            <a:r>
              <a:rPr lang="en-US" altLang="zh-TW" sz="1800" smtClean="0"/>
              <a:t>	while(p!=NULL){</a:t>
            </a:r>
          </a:p>
          <a:p>
            <a:pPr defTabSz="360000"/>
            <a:r>
              <a:rPr lang="en-US" altLang="zh-TW" sz="1800" smtClean="0"/>
              <a:t>		if(p-&gt;data==d){</a:t>
            </a:r>
          </a:p>
          <a:p>
            <a:pPr defTabSz="360000"/>
            <a:r>
              <a:rPr lang="en-US" altLang="zh-TW" sz="1800" smtClean="0"/>
              <a:t>			Node *q = new Node(d);</a:t>
            </a:r>
            <a:r>
              <a:rPr lang="zh-TW" altLang="en-US" sz="1800" smtClean="0"/>
              <a:t> </a:t>
            </a:r>
          </a:p>
          <a:p>
            <a:pPr defTabSz="360000"/>
            <a:r>
              <a:rPr lang="en-US" altLang="zh-TW" sz="1800" smtClean="0"/>
              <a:t>			return(q);</a:t>
            </a:r>
          </a:p>
          <a:p>
            <a:pPr defTabSz="360000"/>
            <a:r>
              <a:rPr lang="en-US" altLang="zh-TW" sz="1800" smtClean="0"/>
              <a:t>		}</a:t>
            </a:r>
          </a:p>
          <a:p>
            <a:pPr defTabSz="360000"/>
            <a:r>
              <a:rPr lang="en-US" altLang="zh-TW" sz="1800" smtClean="0"/>
              <a:t>		p=p-&gt;next;</a:t>
            </a:r>
          </a:p>
          <a:p>
            <a:pPr defTabSz="360000"/>
            <a:r>
              <a:rPr lang="en-US" altLang="zh-TW" sz="1800" smtClean="0"/>
              <a:t>	}</a:t>
            </a:r>
          </a:p>
          <a:p>
            <a:pPr defTabSz="360000"/>
            <a:r>
              <a:rPr lang="en-US" altLang="zh-TW" sz="1800" smtClean="0"/>
              <a:t>	return(NULL);</a:t>
            </a:r>
          </a:p>
          <a:p>
            <a:pPr defTabSz="360000"/>
            <a:r>
              <a:rPr lang="en-US" altLang="zh-TW" sz="1800" smtClean="0"/>
              <a:t>}</a:t>
            </a:r>
            <a:endParaRPr lang="en-US" altLang="zh-TW" sz="1800" dirty="0"/>
          </a:p>
        </p:txBody>
      </p:sp>
    </p:spTree>
    <p:extLst>
      <p:ext uri="{BB962C8B-B14F-4D97-AF65-F5344CB8AC3E}">
        <p14:creationId xmlns:p14="http://schemas.microsoft.com/office/powerpoint/2010/main" val="66685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文字方塊 36"/>
          <p:cNvSpPr txBox="1"/>
          <p:nvPr/>
        </p:nvSpPr>
        <p:spPr>
          <a:xfrm>
            <a:off x="3550423" y="1043444"/>
            <a:ext cx="24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search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65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24" name="矩形 23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30" name="直線單箭頭接點 29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122744" y="1916832"/>
            <a:ext cx="2217008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4348734" y="395510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</a:t>
            </a:r>
            <a:endParaRPr lang="zh-TW" altLang="en-US" dirty="0"/>
          </a:p>
        </p:txBody>
      </p:sp>
      <p:cxnSp>
        <p:nvCxnSpPr>
          <p:cNvPr id="47" name="直線單箭頭接點 46"/>
          <p:cNvCxnSpPr/>
          <p:nvPr/>
        </p:nvCxnSpPr>
        <p:spPr>
          <a:xfrm>
            <a:off x="4601601" y="4268945"/>
            <a:ext cx="351713" cy="35414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圓角矩形 49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51" name="文字版面配置區 6"/>
          <p:cNvSpPr txBox="1">
            <a:spLocks/>
          </p:cNvSpPr>
          <p:nvPr/>
        </p:nvSpPr>
        <p:spPr>
          <a:xfrm>
            <a:off x="35496" y="1916832"/>
            <a:ext cx="3960440" cy="4776651"/>
          </a:xfrm>
          <a:prstGeom prst="rect">
            <a:avLst/>
          </a:prstGeom>
          <a:ln w="25400">
            <a:noFill/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r>
              <a:rPr lang="en-US" altLang="zh-TW" sz="1800" smtClean="0"/>
              <a:t>Node *y = x.search(9);</a:t>
            </a:r>
          </a:p>
          <a:p>
            <a:pPr defTabSz="360000"/>
            <a:r>
              <a:rPr lang="en-US" altLang="zh-TW" sz="1800" smtClean="0"/>
              <a:t>cout &lt;&lt; y-&gt;data;</a:t>
            </a:r>
            <a:br>
              <a:rPr lang="en-US" altLang="zh-TW" sz="1800" smtClean="0"/>
            </a:br>
            <a:r>
              <a:rPr lang="en-US" altLang="zh-TW" sz="1800" smtClean="0"/>
              <a:t>delete y;</a:t>
            </a:r>
          </a:p>
          <a:p>
            <a:pPr defTabSz="360000"/>
            <a:r>
              <a:rPr lang="en-US" altLang="zh-TW" sz="1800" smtClean="0"/>
              <a:t>y = x.search(6);</a:t>
            </a:r>
          </a:p>
          <a:p>
            <a:pPr defTabSz="360000"/>
            <a:endParaRPr lang="en-US" altLang="zh-TW" sz="1800" smtClean="0"/>
          </a:p>
          <a:p>
            <a:pPr defTabSz="360000"/>
            <a:r>
              <a:rPr lang="en-US" altLang="zh-TW" sz="1800" smtClean="0"/>
              <a:t>Node *search(int d){</a:t>
            </a:r>
          </a:p>
          <a:p>
            <a:pPr defTabSz="360000"/>
            <a:r>
              <a:rPr lang="en-US" altLang="zh-TW" sz="1800" smtClean="0"/>
              <a:t>	Node *p = front;</a:t>
            </a:r>
          </a:p>
          <a:p>
            <a:pPr defTabSz="360000"/>
            <a:r>
              <a:rPr lang="en-US" altLang="zh-TW" sz="1800" smtClean="0"/>
              <a:t>	while(p!=NULL){</a:t>
            </a:r>
          </a:p>
          <a:p>
            <a:pPr defTabSz="360000"/>
            <a:r>
              <a:rPr lang="en-US" altLang="zh-TW" sz="1800" smtClean="0"/>
              <a:t>		if(p-&gt;data==d){</a:t>
            </a:r>
          </a:p>
          <a:p>
            <a:pPr defTabSz="360000"/>
            <a:r>
              <a:rPr lang="en-US" altLang="zh-TW" sz="1800" smtClean="0"/>
              <a:t>			Node *q = new Node(d);</a:t>
            </a:r>
            <a:r>
              <a:rPr lang="zh-TW" altLang="en-US" sz="1800" smtClean="0"/>
              <a:t> </a:t>
            </a:r>
          </a:p>
          <a:p>
            <a:pPr defTabSz="360000"/>
            <a:r>
              <a:rPr lang="en-US" altLang="zh-TW" sz="1800" smtClean="0"/>
              <a:t>			return(q);</a:t>
            </a:r>
          </a:p>
          <a:p>
            <a:pPr defTabSz="360000"/>
            <a:r>
              <a:rPr lang="en-US" altLang="zh-TW" sz="1800" smtClean="0"/>
              <a:t>		}</a:t>
            </a:r>
          </a:p>
          <a:p>
            <a:pPr defTabSz="360000"/>
            <a:r>
              <a:rPr lang="en-US" altLang="zh-TW" sz="1800" smtClean="0"/>
              <a:t>		p=p-&gt;next;</a:t>
            </a:r>
          </a:p>
          <a:p>
            <a:pPr defTabSz="360000"/>
            <a:r>
              <a:rPr lang="en-US" altLang="zh-TW" sz="1800" smtClean="0"/>
              <a:t>	}</a:t>
            </a:r>
          </a:p>
          <a:p>
            <a:pPr defTabSz="360000"/>
            <a:r>
              <a:rPr lang="en-US" altLang="zh-TW" sz="1800" smtClean="0"/>
              <a:t>	return(NULL);</a:t>
            </a:r>
          </a:p>
          <a:p>
            <a:pPr defTabSz="360000"/>
            <a:r>
              <a:rPr lang="en-US" altLang="zh-TW" sz="1800" smtClean="0"/>
              <a:t>}</a:t>
            </a:r>
            <a:endParaRPr lang="en-US" altLang="zh-TW" sz="1800" dirty="0"/>
          </a:p>
        </p:txBody>
      </p:sp>
    </p:spTree>
    <p:extLst>
      <p:ext uri="{BB962C8B-B14F-4D97-AF65-F5344CB8AC3E}">
        <p14:creationId xmlns:p14="http://schemas.microsoft.com/office/powerpoint/2010/main" val="275512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文字版面配置區 6"/>
          <p:cNvSpPr txBox="1">
            <a:spLocks/>
          </p:cNvSpPr>
          <p:nvPr/>
        </p:nvSpPr>
        <p:spPr>
          <a:xfrm>
            <a:off x="35496" y="1916832"/>
            <a:ext cx="3960440" cy="4776651"/>
          </a:xfrm>
          <a:prstGeom prst="rect">
            <a:avLst/>
          </a:prstGeom>
          <a:ln w="25400">
            <a:noFill/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r>
              <a:rPr lang="en-US" altLang="zh-TW" sz="1800" dirty="0" smtClean="0"/>
              <a:t>Node *y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(9);</a:t>
            </a:r>
          </a:p>
          <a:p>
            <a:pPr defTabSz="360000"/>
            <a:r>
              <a:rPr lang="en-US" altLang="zh-TW" sz="1800" dirty="0" err="1" smtClean="0"/>
              <a:t>cout</a:t>
            </a:r>
            <a:r>
              <a:rPr lang="en-US" altLang="zh-TW" sz="1800" dirty="0" smtClean="0"/>
              <a:t> &lt;&lt; y-&gt;data;</a:t>
            </a:r>
            <a:br>
              <a:rPr lang="en-US" altLang="zh-TW" sz="1800" dirty="0" smtClean="0"/>
            </a:br>
            <a:r>
              <a:rPr lang="en-US" altLang="zh-TW" sz="1800" dirty="0" smtClean="0"/>
              <a:t>delete y;</a:t>
            </a:r>
          </a:p>
          <a:p>
            <a:pPr defTabSz="360000"/>
            <a:r>
              <a:rPr lang="en-US" altLang="zh-TW" sz="1800" dirty="0" smtClean="0"/>
              <a:t>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(6);</a:t>
            </a:r>
          </a:p>
          <a:p>
            <a:pPr defTabSz="360000"/>
            <a:endParaRPr lang="en-US" altLang="zh-TW" sz="1800" dirty="0" smtClean="0"/>
          </a:p>
          <a:p>
            <a:pPr defTabSz="360000"/>
            <a:r>
              <a:rPr lang="en-US" altLang="zh-TW" sz="1800" dirty="0" smtClean="0"/>
              <a:t>Node *search(</a:t>
            </a:r>
            <a:r>
              <a:rPr lang="en-US" altLang="zh-TW" sz="1800" dirty="0" err="1" smtClean="0"/>
              <a:t>int</a:t>
            </a:r>
            <a:r>
              <a:rPr lang="en-US" altLang="zh-TW" sz="1800" dirty="0" smtClean="0"/>
              <a:t> d){</a:t>
            </a:r>
          </a:p>
          <a:p>
            <a:pPr defTabSz="360000"/>
            <a:r>
              <a:rPr lang="en-US" altLang="zh-TW" sz="1800" dirty="0" smtClean="0"/>
              <a:t>	Node *p = front;</a:t>
            </a:r>
          </a:p>
          <a:p>
            <a:pPr defTabSz="360000"/>
            <a:r>
              <a:rPr lang="en-US" altLang="zh-TW" sz="1800" dirty="0" smtClean="0"/>
              <a:t>	while(p!=NULL){</a:t>
            </a:r>
          </a:p>
          <a:p>
            <a:pPr defTabSz="360000"/>
            <a:r>
              <a:rPr lang="en-US" altLang="zh-TW" sz="1800" dirty="0" smtClean="0"/>
              <a:t>		if(p-&gt;data==d){</a:t>
            </a:r>
          </a:p>
          <a:p>
            <a:pPr defTabSz="360000"/>
            <a:r>
              <a:rPr lang="en-US" altLang="zh-TW" sz="1800" dirty="0" smtClean="0"/>
              <a:t>			Node *q = new Node(d);</a:t>
            </a:r>
            <a:r>
              <a:rPr lang="zh-TW" altLang="en-US" sz="1800" dirty="0" smtClean="0"/>
              <a:t> </a:t>
            </a:r>
          </a:p>
          <a:p>
            <a:pPr defTabSz="360000"/>
            <a:r>
              <a:rPr lang="en-US" altLang="zh-TW" sz="1800" dirty="0" smtClean="0"/>
              <a:t>			return(q);</a:t>
            </a:r>
          </a:p>
          <a:p>
            <a:pPr defTabSz="360000"/>
            <a:r>
              <a:rPr lang="en-US" altLang="zh-TW" sz="1800" dirty="0" smtClean="0"/>
              <a:t>		}</a:t>
            </a:r>
          </a:p>
          <a:p>
            <a:pPr defTabSz="360000"/>
            <a:r>
              <a:rPr lang="en-US" altLang="zh-TW" sz="1800" dirty="0" smtClean="0"/>
              <a:t>		p=p-&gt;next;</a:t>
            </a:r>
          </a:p>
          <a:p>
            <a:pPr defTabSz="360000"/>
            <a:r>
              <a:rPr lang="en-US" altLang="zh-TW" sz="1800" dirty="0" smtClean="0"/>
              <a:t>	}</a:t>
            </a:r>
          </a:p>
          <a:p>
            <a:pPr defTabSz="360000"/>
            <a:r>
              <a:rPr lang="en-US" altLang="zh-TW" sz="1800" dirty="0" smtClean="0"/>
              <a:t>	return(NULL);</a:t>
            </a:r>
          </a:p>
          <a:p>
            <a:pPr defTabSz="360000"/>
            <a:r>
              <a:rPr lang="en-US" altLang="zh-TW" sz="1800" dirty="0" smtClean="0"/>
              <a:t>}</a:t>
            </a:r>
            <a:endParaRPr lang="en-US" altLang="zh-TW" sz="1800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3550423" y="1043444"/>
            <a:ext cx="24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search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66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41" name="文字方塊 40"/>
          <p:cNvSpPr txBox="1"/>
          <p:nvPr/>
        </p:nvSpPr>
        <p:spPr>
          <a:xfrm>
            <a:off x="7855639" y="365554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 = 9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30" name="直線單箭頭接點 29"/>
          <p:cNvCxnSpPr>
            <a:endCxn id="33" idx="3"/>
          </p:cNvCxnSpPr>
          <p:nvPr/>
        </p:nvCxnSpPr>
        <p:spPr>
          <a:xfrm flipV="1">
            <a:off x="6494789" y="4511251"/>
            <a:ext cx="359802" cy="25918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467544" y="3569415"/>
            <a:ext cx="1800200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4348734" y="395510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</a:t>
            </a:r>
            <a:endParaRPr lang="zh-TW" altLang="en-US" dirty="0"/>
          </a:p>
        </p:txBody>
      </p:sp>
      <p:cxnSp>
        <p:nvCxnSpPr>
          <p:cNvPr id="47" name="直線單箭頭接點 46"/>
          <p:cNvCxnSpPr/>
          <p:nvPr/>
        </p:nvCxnSpPr>
        <p:spPr>
          <a:xfrm>
            <a:off x="4601601" y="4268945"/>
            <a:ext cx="351713" cy="35414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圓角矩形 49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51" name="文字方塊 50"/>
          <p:cNvSpPr txBox="1"/>
          <p:nvPr/>
        </p:nvSpPr>
        <p:spPr>
          <a:xfrm>
            <a:off x="6234803" y="466037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730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文字版面配置區 6"/>
          <p:cNvSpPr txBox="1">
            <a:spLocks/>
          </p:cNvSpPr>
          <p:nvPr/>
        </p:nvSpPr>
        <p:spPr>
          <a:xfrm>
            <a:off x="35496" y="1916832"/>
            <a:ext cx="3960440" cy="4776651"/>
          </a:xfrm>
          <a:prstGeom prst="rect">
            <a:avLst/>
          </a:prstGeom>
          <a:ln w="25400">
            <a:noFill/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r>
              <a:rPr lang="en-US" altLang="zh-TW" sz="1800" dirty="0" smtClean="0"/>
              <a:t>Node *y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(9);</a:t>
            </a:r>
          </a:p>
          <a:p>
            <a:pPr defTabSz="360000"/>
            <a:r>
              <a:rPr lang="en-US" altLang="zh-TW" sz="1800" dirty="0" err="1" smtClean="0"/>
              <a:t>cout</a:t>
            </a:r>
            <a:r>
              <a:rPr lang="en-US" altLang="zh-TW" sz="1800" dirty="0" smtClean="0"/>
              <a:t> &lt;&lt; y-&gt;data;</a:t>
            </a:r>
            <a:br>
              <a:rPr lang="en-US" altLang="zh-TW" sz="1800" dirty="0" smtClean="0"/>
            </a:br>
            <a:r>
              <a:rPr lang="en-US" altLang="zh-TW" sz="1800" dirty="0" smtClean="0"/>
              <a:t>delete y;</a:t>
            </a:r>
          </a:p>
          <a:p>
            <a:pPr defTabSz="360000"/>
            <a:r>
              <a:rPr lang="en-US" altLang="zh-TW" sz="1800" dirty="0" smtClean="0"/>
              <a:t>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(6);</a:t>
            </a:r>
          </a:p>
          <a:p>
            <a:pPr defTabSz="360000"/>
            <a:endParaRPr lang="en-US" altLang="zh-TW" sz="1800" dirty="0" smtClean="0"/>
          </a:p>
          <a:p>
            <a:pPr defTabSz="360000"/>
            <a:r>
              <a:rPr lang="en-US" altLang="zh-TW" sz="1800" dirty="0" smtClean="0"/>
              <a:t>Node *search(</a:t>
            </a:r>
            <a:r>
              <a:rPr lang="en-US" altLang="zh-TW" sz="1800" dirty="0" err="1" smtClean="0"/>
              <a:t>int</a:t>
            </a:r>
            <a:r>
              <a:rPr lang="en-US" altLang="zh-TW" sz="1800" dirty="0" smtClean="0"/>
              <a:t> d){</a:t>
            </a:r>
          </a:p>
          <a:p>
            <a:pPr defTabSz="360000"/>
            <a:r>
              <a:rPr lang="en-US" altLang="zh-TW" sz="1800" dirty="0" smtClean="0"/>
              <a:t>	Node *p = front;</a:t>
            </a:r>
          </a:p>
          <a:p>
            <a:pPr defTabSz="360000"/>
            <a:r>
              <a:rPr lang="en-US" altLang="zh-TW" sz="1800" dirty="0" smtClean="0"/>
              <a:t>	while(p!=NULL){</a:t>
            </a:r>
          </a:p>
          <a:p>
            <a:pPr defTabSz="360000"/>
            <a:r>
              <a:rPr lang="en-US" altLang="zh-TW" sz="1800" dirty="0" smtClean="0"/>
              <a:t>		if(p-&gt;data==d){</a:t>
            </a:r>
          </a:p>
          <a:p>
            <a:pPr defTabSz="360000"/>
            <a:r>
              <a:rPr lang="en-US" altLang="zh-TW" sz="1800" dirty="0" smtClean="0"/>
              <a:t>			Node *q = new Node(d);</a:t>
            </a:r>
            <a:r>
              <a:rPr lang="zh-TW" altLang="en-US" sz="1800" dirty="0" smtClean="0"/>
              <a:t> </a:t>
            </a:r>
          </a:p>
          <a:p>
            <a:pPr defTabSz="360000"/>
            <a:r>
              <a:rPr lang="en-US" altLang="zh-TW" sz="1800" dirty="0" smtClean="0"/>
              <a:t>			return(q);</a:t>
            </a:r>
          </a:p>
          <a:p>
            <a:pPr defTabSz="360000"/>
            <a:r>
              <a:rPr lang="en-US" altLang="zh-TW" sz="1800" dirty="0" smtClean="0"/>
              <a:t>		}</a:t>
            </a:r>
          </a:p>
          <a:p>
            <a:pPr defTabSz="360000"/>
            <a:r>
              <a:rPr lang="en-US" altLang="zh-TW" sz="1800" dirty="0" smtClean="0"/>
              <a:t>		p=p-&gt;next;</a:t>
            </a:r>
          </a:p>
          <a:p>
            <a:pPr defTabSz="360000"/>
            <a:r>
              <a:rPr lang="en-US" altLang="zh-TW" sz="1800" dirty="0" smtClean="0"/>
              <a:t>	}</a:t>
            </a:r>
          </a:p>
          <a:p>
            <a:pPr defTabSz="360000"/>
            <a:r>
              <a:rPr lang="en-US" altLang="zh-TW" sz="1800" dirty="0" smtClean="0"/>
              <a:t>	return(NULL);</a:t>
            </a:r>
          </a:p>
          <a:p>
            <a:pPr defTabSz="360000"/>
            <a:r>
              <a:rPr lang="en-US" altLang="zh-TW" sz="1800" dirty="0" smtClean="0"/>
              <a:t>}</a:t>
            </a:r>
            <a:endParaRPr lang="en-US" altLang="zh-TW" sz="1800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3550423" y="1043444"/>
            <a:ext cx="24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search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67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41" name="文字方塊 40"/>
          <p:cNvSpPr txBox="1"/>
          <p:nvPr/>
        </p:nvSpPr>
        <p:spPr>
          <a:xfrm>
            <a:off x="7855639" y="365554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 = 9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30" name="直線單箭頭接點 29"/>
          <p:cNvCxnSpPr>
            <a:endCxn id="33" idx="3"/>
          </p:cNvCxnSpPr>
          <p:nvPr/>
        </p:nvCxnSpPr>
        <p:spPr>
          <a:xfrm flipV="1">
            <a:off x="6494789" y="4511251"/>
            <a:ext cx="359802" cy="25918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455732" y="3843244"/>
            <a:ext cx="1800200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4348734" y="395510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</a:t>
            </a:r>
            <a:endParaRPr lang="zh-TW" altLang="en-US" dirty="0"/>
          </a:p>
        </p:txBody>
      </p:sp>
      <p:cxnSp>
        <p:nvCxnSpPr>
          <p:cNvPr id="47" name="直線單箭頭接點 46"/>
          <p:cNvCxnSpPr/>
          <p:nvPr/>
        </p:nvCxnSpPr>
        <p:spPr>
          <a:xfrm>
            <a:off x="4601601" y="4268945"/>
            <a:ext cx="351713" cy="35414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圓角矩形 49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51" name="文字方塊 50"/>
          <p:cNvSpPr txBox="1"/>
          <p:nvPr/>
        </p:nvSpPr>
        <p:spPr>
          <a:xfrm>
            <a:off x="6234803" y="466037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912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Node *y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(9);</a:t>
            </a:r>
          </a:p>
          <a:p>
            <a:pPr defTabSz="360000"/>
            <a:r>
              <a:rPr lang="en-US" altLang="zh-TW" sz="1800" dirty="0" err="1" smtClean="0"/>
              <a:t>cout</a:t>
            </a:r>
            <a:r>
              <a:rPr lang="en-US" altLang="zh-TW" sz="1800" dirty="0" smtClean="0"/>
              <a:t> &lt;&lt; y-&gt;data;</a:t>
            </a:r>
            <a:br>
              <a:rPr lang="en-US" altLang="zh-TW" sz="1800" dirty="0" smtClean="0"/>
            </a:br>
            <a:r>
              <a:rPr lang="en-US" altLang="zh-TW" sz="1800" dirty="0" smtClean="0"/>
              <a:t>delete y;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(6);</a:t>
            </a:r>
          </a:p>
          <a:p>
            <a:pPr defTabSz="360000"/>
            <a:endParaRPr lang="en-US" altLang="zh-TW" sz="1800" dirty="0" smtClean="0"/>
          </a:p>
          <a:p>
            <a:pPr defTabSz="360000"/>
            <a:r>
              <a:rPr lang="en-US" altLang="zh-TW" sz="1800" dirty="0"/>
              <a:t>Node *search(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d){</a:t>
            </a:r>
          </a:p>
          <a:p>
            <a:pPr defTabSz="360000"/>
            <a:r>
              <a:rPr lang="en-US" altLang="zh-TW" sz="1800" dirty="0"/>
              <a:t>	Node *p = front;</a:t>
            </a:r>
          </a:p>
          <a:p>
            <a:pPr defTabSz="360000"/>
            <a:r>
              <a:rPr lang="en-US" altLang="zh-TW" sz="1800" dirty="0"/>
              <a:t>	while(p!=NULL){</a:t>
            </a:r>
          </a:p>
          <a:p>
            <a:pPr defTabSz="360000"/>
            <a:r>
              <a:rPr lang="en-US" altLang="zh-TW" sz="1800" dirty="0"/>
              <a:t>		if(p-&gt;data==d){</a:t>
            </a:r>
          </a:p>
          <a:p>
            <a:pPr defTabSz="360000"/>
            <a:r>
              <a:rPr lang="en-US" altLang="zh-TW" sz="1800" dirty="0"/>
              <a:t>			Node *q = new Node(d);</a:t>
            </a:r>
            <a:r>
              <a:rPr lang="zh-TW" altLang="en-US" sz="1800" dirty="0"/>
              <a:t> </a:t>
            </a:r>
          </a:p>
          <a:p>
            <a:pPr defTabSz="360000"/>
            <a:r>
              <a:rPr lang="en-US" altLang="zh-TW" sz="1800" dirty="0"/>
              <a:t>			return(q);</a:t>
            </a:r>
          </a:p>
          <a:p>
            <a:pPr defTabSz="360000"/>
            <a:r>
              <a:rPr lang="en-US" altLang="zh-TW" sz="1800" dirty="0"/>
              <a:t>		}</a:t>
            </a:r>
          </a:p>
          <a:p>
            <a:pPr defTabSz="360000"/>
            <a:r>
              <a:rPr lang="en-US" altLang="zh-TW" sz="1800" dirty="0"/>
              <a:t>		p=p-&gt;next;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return(NULL);</a:t>
            </a:r>
          </a:p>
          <a:p>
            <a:pPr defTabSz="360000"/>
            <a:r>
              <a:rPr lang="en-US" altLang="zh-TW" sz="1800" dirty="0"/>
              <a:t>}</a:t>
            </a:r>
          </a:p>
        </p:txBody>
      </p:sp>
      <p:sp>
        <p:nvSpPr>
          <p:cNvPr id="37" name="文字方塊 36"/>
          <p:cNvSpPr txBox="1"/>
          <p:nvPr/>
        </p:nvSpPr>
        <p:spPr>
          <a:xfrm>
            <a:off x="3550423" y="1043444"/>
            <a:ext cx="24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search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68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41" name="文字方塊 40"/>
          <p:cNvSpPr txBox="1"/>
          <p:nvPr/>
        </p:nvSpPr>
        <p:spPr>
          <a:xfrm>
            <a:off x="7855639" y="365554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 = 9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30" name="直線單箭頭接點 29"/>
          <p:cNvCxnSpPr>
            <a:endCxn id="33" idx="3"/>
          </p:cNvCxnSpPr>
          <p:nvPr/>
        </p:nvCxnSpPr>
        <p:spPr>
          <a:xfrm flipV="1">
            <a:off x="6494789" y="4511251"/>
            <a:ext cx="359802" cy="25918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827584" y="4126220"/>
            <a:ext cx="1656184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4348734" y="395510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</a:t>
            </a:r>
            <a:endParaRPr lang="zh-TW" altLang="en-US" dirty="0"/>
          </a:p>
        </p:txBody>
      </p:sp>
      <p:cxnSp>
        <p:nvCxnSpPr>
          <p:cNvPr id="47" name="直線單箭頭接點 46"/>
          <p:cNvCxnSpPr/>
          <p:nvPr/>
        </p:nvCxnSpPr>
        <p:spPr>
          <a:xfrm>
            <a:off x="4601601" y="4268945"/>
            <a:ext cx="351713" cy="35414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圓角矩形 49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51" name="文字方塊 50"/>
          <p:cNvSpPr txBox="1"/>
          <p:nvPr/>
        </p:nvSpPr>
        <p:spPr>
          <a:xfrm>
            <a:off x="6234803" y="466037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32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文字版面配置區 6"/>
          <p:cNvSpPr txBox="1">
            <a:spLocks/>
          </p:cNvSpPr>
          <p:nvPr/>
        </p:nvSpPr>
        <p:spPr>
          <a:xfrm>
            <a:off x="35496" y="1916832"/>
            <a:ext cx="3960440" cy="4776651"/>
          </a:xfrm>
          <a:prstGeom prst="rect">
            <a:avLst/>
          </a:prstGeom>
          <a:ln w="25400">
            <a:noFill/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r>
              <a:rPr lang="en-US" altLang="zh-TW" sz="1800" dirty="0" smtClean="0"/>
              <a:t>Node *y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(9);</a:t>
            </a:r>
          </a:p>
          <a:p>
            <a:pPr defTabSz="360000"/>
            <a:r>
              <a:rPr lang="en-US" altLang="zh-TW" sz="1800" dirty="0" err="1" smtClean="0"/>
              <a:t>cout</a:t>
            </a:r>
            <a:r>
              <a:rPr lang="en-US" altLang="zh-TW" sz="1800" dirty="0" smtClean="0"/>
              <a:t> &lt;&lt; y-&gt;data;</a:t>
            </a:r>
            <a:br>
              <a:rPr lang="en-US" altLang="zh-TW" sz="1800" dirty="0" smtClean="0"/>
            </a:br>
            <a:r>
              <a:rPr lang="en-US" altLang="zh-TW" sz="1800" dirty="0" smtClean="0"/>
              <a:t>delete y;</a:t>
            </a:r>
          </a:p>
          <a:p>
            <a:pPr defTabSz="360000"/>
            <a:r>
              <a:rPr lang="en-US" altLang="zh-TW" sz="1800" dirty="0" smtClean="0"/>
              <a:t>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(6);</a:t>
            </a:r>
          </a:p>
          <a:p>
            <a:pPr defTabSz="360000"/>
            <a:endParaRPr lang="en-US" altLang="zh-TW" sz="1800" dirty="0" smtClean="0"/>
          </a:p>
          <a:p>
            <a:pPr defTabSz="360000"/>
            <a:r>
              <a:rPr lang="en-US" altLang="zh-TW" sz="1800" dirty="0" smtClean="0"/>
              <a:t>Node *search(</a:t>
            </a:r>
            <a:r>
              <a:rPr lang="en-US" altLang="zh-TW" sz="1800" dirty="0" err="1" smtClean="0"/>
              <a:t>int</a:t>
            </a:r>
            <a:r>
              <a:rPr lang="en-US" altLang="zh-TW" sz="1800" dirty="0" smtClean="0"/>
              <a:t> d){</a:t>
            </a:r>
          </a:p>
          <a:p>
            <a:pPr defTabSz="360000"/>
            <a:r>
              <a:rPr lang="en-US" altLang="zh-TW" sz="1800" dirty="0" smtClean="0"/>
              <a:t>	Node *p = front;</a:t>
            </a:r>
          </a:p>
          <a:p>
            <a:pPr defTabSz="360000"/>
            <a:r>
              <a:rPr lang="en-US" altLang="zh-TW" sz="1800" dirty="0" smtClean="0"/>
              <a:t>	while(p!=NULL){</a:t>
            </a:r>
          </a:p>
          <a:p>
            <a:pPr defTabSz="360000"/>
            <a:r>
              <a:rPr lang="en-US" altLang="zh-TW" sz="1800" dirty="0" smtClean="0"/>
              <a:t>		if(p-&gt;data==d){</a:t>
            </a:r>
          </a:p>
          <a:p>
            <a:pPr defTabSz="360000"/>
            <a:r>
              <a:rPr lang="en-US" altLang="zh-TW" sz="1800" dirty="0" smtClean="0"/>
              <a:t>			Node *q = new Node(d);</a:t>
            </a:r>
            <a:r>
              <a:rPr lang="zh-TW" altLang="en-US" sz="1800" dirty="0" smtClean="0"/>
              <a:t> </a:t>
            </a:r>
          </a:p>
          <a:p>
            <a:pPr defTabSz="360000"/>
            <a:r>
              <a:rPr lang="en-US" altLang="zh-TW" sz="1800" dirty="0" smtClean="0"/>
              <a:t>			return(q);</a:t>
            </a:r>
          </a:p>
          <a:p>
            <a:pPr defTabSz="360000"/>
            <a:r>
              <a:rPr lang="en-US" altLang="zh-TW" sz="1800" dirty="0" smtClean="0"/>
              <a:t>		}</a:t>
            </a:r>
          </a:p>
          <a:p>
            <a:pPr defTabSz="360000"/>
            <a:r>
              <a:rPr lang="en-US" altLang="zh-TW" sz="1800" dirty="0" smtClean="0"/>
              <a:t>		p=p-&gt;next;</a:t>
            </a:r>
          </a:p>
          <a:p>
            <a:pPr defTabSz="360000"/>
            <a:r>
              <a:rPr lang="en-US" altLang="zh-TW" sz="1800" dirty="0" smtClean="0"/>
              <a:t>	}</a:t>
            </a:r>
          </a:p>
          <a:p>
            <a:pPr defTabSz="360000"/>
            <a:r>
              <a:rPr lang="en-US" altLang="zh-TW" sz="1800" dirty="0" smtClean="0"/>
              <a:t>	return(NULL);</a:t>
            </a:r>
          </a:p>
          <a:p>
            <a:pPr defTabSz="360000"/>
            <a:r>
              <a:rPr lang="en-US" altLang="zh-TW" sz="1800" dirty="0" smtClean="0"/>
              <a:t>}</a:t>
            </a:r>
            <a:endParaRPr lang="en-US" altLang="zh-TW" sz="1800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3550423" y="1043444"/>
            <a:ext cx="24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search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69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41" name="文字方塊 40"/>
          <p:cNvSpPr txBox="1"/>
          <p:nvPr/>
        </p:nvSpPr>
        <p:spPr>
          <a:xfrm>
            <a:off x="7855639" y="365554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 = 9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30" name="直線單箭頭接點 29"/>
          <p:cNvCxnSpPr/>
          <p:nvPr/>
        </p:nvCxnSpPr>
        <p:spPr>
          <a:xfrm flipV="1">
            <a:off x="7287402" y="4876452"/>
            <a:ext cx="454518" cy="25918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856968" y="5238815"/>
            <a:ext cx="1266760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4348734" y="395510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</a:t>
            </a:r>
            <a:endParaRPr lang="zh-TW" altLang="en-US" dirty="0"/>
          </a:p>
        </p:txBody>
      </p:sp>
      <p:cxnSp>
        <p:nvCxnSpPr>
          <p:cNvPr id="47" name="直線單箭頭接點 46"/>
          <p:cNvCxnSpPr/>
          <p:nvPr/>
        </p:nvCxnSpPr>
        <p:spPr>
          <a:xfrm>
            <a:off x="4601601" y="4268945"/>
            <a:ext cx="351713" cy="35414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圓角矩形 49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51" name="文字方塊 50"/>
          <p:cNvSpPr txBox="1"/>
          <p:nvPr/>
        </p:nvSpPr>
        <p:spPr>
          <a:xfrm>
            <a:off x="7027416" y="502557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571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395536" y="2852936"/>
            <a:ext cx="2520280" cy="3888432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/>
              <a:t>Queue x;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main</a:t>
            </a:r>
            <a:r>
              <a:rPr lang="en-US" altLang="zh-TW" sz="1800" dirty="0" smtClean="0"/>
              <a:t>() </a:t>
            </a:r>
            <a:r>
              <a:rPr lang="en-US" altLang="zh-TW" sz="1800" dirty="0"/>
              <a:t>{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(5);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(9);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(4);</a:t>
            </a:r>
          </a:p>
          <a:p>
            <a:pPr defTabSz="360000"/>
            <a:r>
              <a:rPr lang="en-US" altLang="zh-TW" sz="1800" dirty="0"/>
              <a:t>	d=</a:t>
            </a:r>
            <a:r>
              <a:rPr lang="en-US" altLang="zh-TW" sz="1800" dirty="0" err="1"/>
              <a:t>x.get</a:t>
            </a:r>
            <a:r>
              <a:rPr lang="en-US" altLang="zh-TW" sz="1800" dirty="0"/>
              <a:t>();</a:t>
            </a:r>
          </a:p>
          <a:p>
            <a:pPr defTabSz="360000"/>
            <a:r>
              <a:rPr lang="en-US" altLang="zh-TW" sz="1800" dirty="0" smtClean="0"/>
              <a:t>	</a:t>
            </a:r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(6);</a:t>
            </a:r>
          </a:p>
          <a:p>
            <a:pPr defTabSz="360000"/>
            <a:r>
              <a:rPr lang="en-US" altLang="zh-TW" sz="1800" dirty="0"/>
              <a:t>	d=</a:t>
            </a:r>
            <a:r>
              <a:rPr lang="en-US" altLang="zh-TW" sz="1800" dirty="0" err="1"/>
              <a:t>x.get</a:t>
            </a:r>
            <a:r>
              <a:rPr lang="en-US" altLang="zh-TW" sz="1800" dirty="0"/>
              <a:t>();</a:t>
            </a:r>
            <a:br>
              <a:rPr lang="en-US" altLang="zh-TW" sz="1800" dirty="0"/>
            </a:br>
            <a:r>
              <a:rPr lang="en-US" altLang="zh-TW" sz="1800" dirty="0"/>
              <a:t>	</a:t>
            </a:r>
            <a:r>
              <a:rPr lang="en-US" altLang="zh-TW" sz="1800" dirty="0" err="1"/>
              <a:t>x.print</a:t>
            </a:r>
            <a:r>
              <a:rPr lang="en-US" altLang="zh-TW" sz="1800" dirty="0"/>
              <a:t>();</a:t>
            </a:r>
          </a:p>
          <a:p>
            <a:pPr defTabSz="360000"/>
            <a:r>
              <a:rPr lang="en-US" altLang="zh-TW" sz="1800" dirty="0"/>
              <a:t>	return 0;</a:t>
            </a:r>
          </a:p>
          <a:p>
            <a:pPr defTabSz="360000"/>
            <a:r>
              <a:rPr lang="en-US" altLang="zh-TW" sz="1800" dirty="0"/>
              <a:t>}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7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635896" y="1043444"/>
            <a:ext cx="2294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dirty="0" smtClean="0"/>
              <a:t>認識動態 </a:t>
            </a:r>
            <a:r>
              <a:rPr lang="en-US" altLang="zh-TW" dirty="0" smtClean="0"/>
              <a:t>Queue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" name="圓角矩形 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10" name="圓角矩形 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5724128" y="1556792"/>
            <a:ext cx="3024336" cy="4680520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1268341" y="2271449"/>
            <a:ext cx="1224136" cy="28803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4786931" y="1579251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12" name="文字版面配置區 6"/>
          <p:cNvSpPr txBox="1">
            <a:spLocks/>
          </p:cNvSpPr>
          <p:nvPr/>
        </p:nvSpPr>
        <p:spPr>
          <a:xfrm>
            <a:off x="251520" y="2199441"/>
            <a:ext cx="5040560" cy="432048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/>
              <a:t>Queue() : front(NULL), back(NULL), number(0) {};</a:t>
            </a:r>
          </a:p>
        </p:txBody>
      </p:sp>
      <p:grpSp>
        <p:nvGrpSpPr>
          <p:cNvPr id="24" name="群組 23"/>
          <p:cNvGrpSpPr/>
          <p:nvPr/>
        </p:nvGrpSpPr>
        <p:grpSpPr>
          <a:xfrm>
            <a:off x="5796136" y="1830109"/>
            <a:ext cx="785745" cy="585356"/>
            <a:chOff x="6012160" y="1830109"/>
            <a:chExt cx="785745" cy="585356"/>
          </a:xfrm>
        </p:grpSpPr>
        <p:sp>
          <p:nvSpPr>
            <p:cNvPr id="13" name="文字方塊 12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15" name="直線單箭頭接點 14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群組 22"/>
          <p:cNvGrpSpPr/>
          <p:nvPr/>
        </p:nvGrpSpPr>
        <p:grpSpPr>
          <a:xfrm>
            <a:off x="6401861" y="2432328"/>
            <a:ext cx="360040" cy="288032"/>
            <a:chOff x="6084168" y="2708920"/>
            <a:chExt cx="360040" cy="288032"/>
          </a:xfrm>
        </p:grpSpPr>
        <p:cxnSp>
          <p:nvCxnSpPr>
            <p:cNvPr id="17" name="直線接點 16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文字方塊 24"/>
          <p:cNvSpPr txBox="1"/>
          <p:nvPr/>
        </p:nvSpPr>
        <p:spPr>
          <a:xfrm>
            <a:off x="251520" y="1844824"/>
            <a:ext cx="4062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建構</a:t>
            </a:r>
            <a:r>
              <a:rPr lang="zh-TW" altLang="en-US" dirty="0" smtClean="0"/>
              <a:t>函數 </a:t>
            </a:r>
            <a:r>
              <a:rPr lang="en-US" altLang="zh-TW" dirty="0" smtClean="0"/>
              <a:t>(</a:t>
            </a:r>
            <a:r>
              <a:rPr lang="zh-TW" altLang="en-US" dirty="0" smtClean="0"/>
              <a:t>宣告時物件時會執行本函數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59008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文字版面配置區 6"/>
          <p:cNvSpPr txBox="1">
            <a:spLocks/>
          </p:cNvSpPr>
          <p:nvPr/>
        </p:nvSpPr>
        <p:spPr>
          <a:xfrm>
            <a:off x="35496" y="1916832"/>
            <a:ext cx="3960440" cy="4776651"/>
          </a:xfrm>
          <a:prstGeom prst="rect">
            <a:avLst/>
          </a:prstGeom>
          <a:ln w="25400">
            <a:noFill/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r>
              <a:rPr lang="en-US" altLang="zh-TW" sz="1800" dirty="0" smtClean="0"/>
              <a:t>Node *y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(9);</a:t>
            </a:r>
          </a:p>
          <a:p>
            <a:pPr defTabSz="360000"/>
            <a:r>
              <a:rPr lang="en-US" altLang="zh-TW" sz="1800" dirty="0" err="1" smtClean="0"/>
              <a:t>cout</a:t>
            </a:r>
            <a:r>
              <a:rPr lang="en-US" altLang="zh-TW" sz="1800" dirty="0" smtClean="0"/>
              <a:t> &lt;&lt; y-&gt;data;</a:t>
            </a:r>
            <a:br>
              <a:rPr lang="en-US" altLang="zh-TW" sz="1800" dirty="0" smtClean="0"/>
            </a:br>
            <a:r>
              <a:rPr lang="en-US" altLang="zh-TW" sz="1800" dirty="0" smtClean="0"/>
              <a:t>delete y;</a:t>
            </a:r>
          </a:p>
          <a:p>
            <a:pPr defTabSz="360000"/>
            <a:r>
              <a:rPr lang="en-US" altLang="zh-TW" sz="1800" dirty="0" smtClean="0"/>
              <a:t>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(6);</a:t>
            </a:r>
          </a:p>
          <a:p>
            <a:pPr defTabSz="360000"/>
            <a:endParaRPr lang="en-US" altLang="zh-TW" sz="1800" dirty="0" smtClean="0"/>
          </a:p>
          <a:p>
            <a:pPr defTabSz="360000"/>
            <a:r>
              <a:rPr lang="en-US" altLang="zh-TW" sz="1800" dirty="0" smtClean="0"/>
              <a:t>Node *search(</a:t>
            </a:r>
            <a:r>
              <a:rPr lang="en-US" altLang="zh-TW" sz="1800" dirty="0" err="1" smtClean="0"/>
              <a:t>int</a:t>
            </a:r>
            <a:r>
              <a:rPr lang="en-US" altLang="zh-TW" sz="1800" dirty="0" smtClean="0"/>
              <a:t> d){</a:t>
            </a:r>
          </a:p>
          <a:p>
            <a:pPr defTabSz="360000"/>
            <a:r>
              <a:rPr lang="en-US" altLang="zh-TW" sz="1800" dirty="0" smtClean="0"/>
              <a:t>	Node *p = front;</a:t>
            </a:r>
          </a:p>
          <a:p>
            <a:pPr defTabSz="360000"/>
            <a:r>
              <a:rPr lang="en-US" altLang="zh-TW" sz="1800" dirty="0" smtClean="0"/>
              <a:t>	while(p!=NULL){</a:t>
            </a:r>
          </a:p>
          <a:p>
            <a:pPr defTabSz="360000"/>
            <a:r>
              <a:rPr lang="en-US" altLang="zh-TW" sz="1800" dirty="0" smtClean="0"/>
              <a:t>		if(p-&gt;data==d){</a:t>
            </a:r>
          </a:p>
          <a:p>
            <a:pPr defTabSz="360000"/>
            <a:r>
              <a:rPr lang="en-US" altLang="zh-TW" sz="1800" dirty="0" smtClean="0"/>
              <a:t>			Node *q = new Node(d);</a:t>
            </a:r>
            <a:r>
              <a:rPr lang="zh-TW" altLang="en-US" sz="1800" dirty="0" smtClean="0"/>
              <a:t> </a:t>
            </a:r>
          </a:p>
          <a:p>
            <a:pPr defTabSz="360000"/>
            <a:r>
              <a:rPr lang="en-US" altLang="zh-TW" sz="1800" dirty="0" smtClean="0"/>
              <a:t>			return(q);</a:t>
            </a:r>
          </a:p>
          <a:p>
            <a:pPr defTabSz="360000"/>
            <a:r>
              <a:rPr lang="en-US" altLang="zh-TW" sz="1800" dirty="0" smtClean="0"/>
              <a:t>		}</a:t>
            </a:r>
          </a:p>
          <a:p>
            <a:pPr defTabSz="360000"/>
            <a:r>
              <a:rPr lang="en-US" altLang="zh-TW" sz="1800" dirty="0" smtClean="0"/>
              <a:t>		p=p-&gt;next;</a:t>
            </a:r>
          </a:p>
          <a:p>
            <a:pPr defTabSz="360000"/>
            <a:r>
              <a:rPr lang="en-US" altLang="zh-TW" sz="1800" dirty="0" smtClean="0"/>
              <a:t>	}</a:t>
            </a:r>
          </a:p>
          <a:p>
            <a:pPr defTabSz="360000"/>
            <a:r>
              <a:rPr lang="en-US" altLang="zh-TW" sz="1800" dirty="0" smtClean="0"/>
              <a:t>	return(NULL);</a:t>
            </a:r>
          </a:p>
          <a:p>
            <a:pPr defTabSz="360000"/>
            <a:r>
              <a:rPr lang="en-US" altLang="zh-TW" sz="1800" dirty="0" smtClean="0"/>
              <a:t>}</a:t>
            </a:r>
            <a:endParaRPr lang="en-US" altLang="zh-TW" sz="1800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3550423" y="1043444"/>
            <a:ext cx="24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search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70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41" name="文字方塊 40"/>
          <p:cNvSpPr txBox="1"/>
          <p:nvPr/>
        </p:nvSpPr>
        <p:spPr>
          <a:xfrm>
            <a:off x="7855639" y="365554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 = 9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30" name="直線單箭頭接點 29"/>
          <p:cNvCxnSpPr/>
          <p:nvPr/>
        </p:nvCxnSpPr>
        <p:spPr>
          <a:xfrm flipV="1">
            <a:off x="7287402" y="4876452"/>
            <a:ext cx="454518" cy="25918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501452" y="3836755"/>
            <a:ext cx="1656184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4348734" y="395510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</a:t>
            </a:r>
            <a:endParaRPr lang="zh-TW" altLang="en-US" dirty="0"/>
          </a:p>
        </p:txBody>
      </p:sp>
      <p:cxnSp>
        <p:nvCxnSpPr>
          <p:cNvPr id="47" name="直線單箭頭接點 46"/>
          <p:cNvCxnSpPr/>
          <p:nvPr/>
        </p:nvCxnSpPr>
        <p:spPr>
          <a:xfrm>
            <a:off x="4601601" y="4268945"/>
            <a:ext cx="351713" cy="35414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圓角矩形 49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51" name="文字方塊 50"/>
          <p:cNvSpPr txBox="1"/>
          <p:nvPr/>
        </p:nvSpPr>
        <p:spPr>
          <a:xfrm>
            <a:off x="7027416" y="502557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069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文字版面配置區 6"/>
          <p:cNvSpPr txBox="1">
            <a:spLocks/>
          </p:cNvSpPr>
          <p:nvPr/>
        </p:nvSpPr>
        <p:spPr>
          <a:xfrm>
            <a:off x="35496" y="1916832"/>
            <a:ext cx="3960440" cy="4776651"/>
          </a:xfrm>
          <a:prstGeom prst="rect">
            <a:avLst/>
          </a:prstGeom>
          <a:ln w="25400">
            <a:noFill/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r>
              <a:rPr lang="en-US" altLang="zh-TW" sz="1800" dirty="0" smtClean="0"/>
              <a:t>Node *y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(9);</a:t>
            </a:r>
          </a:p>
          <a:p>
            <a:pPr defTabSz="360000"/>
            <a:r>
              <a:rPr lang="en-US" altLang="zh-TW" sz="1800" dirty="0" err="1" smtClean="0"/>
              <a:t>cout</a:t>
            </a:r>
            <a:r>
              <a:rPr lang="en-US" altLang="zh-TW" sz="1800" dirty="0" smtClean="0"/>
              <a:t> &lt;&lt; y-&gt;data;</a:t>
            </a:r>
            <a:br>
              <a:rPr lang="en-US" altLang="zh-TW" sz="1800" dirty="0" smtClean="0"/>
            </a:br>
            <a:r>
              <a:rPr lang="en-US" altLang="zh-TW" sz="1800" dirty="0" smtClean="0"/>
              <a:t>delete y;</a:t>
            </a:r>
          </a:p>
          <a:p>
            <a:pPr defTabSz="360000"/>
            <a:r>
              <a:rPr lang="en-US" altLang="zh-TW" sz="1800" dirty="0" smtClean="0"/>
              <a:t>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(6);</a:t>
            </a:r>
          </a:p>
          <a:p>
            <a:pPr defTabSz="360000"/>
            <a:endParaRPr lang="en-US" altLang="zh-TW" sz="1800" dirty="0" smtClean="0"/>
          </a:p>
          <a:p>
            <a:pPr defTabSz="360000"/>
            <a:r>
              <a:rPr lang="en-US" altLang="zh-TW" sz="1800" dirty="0" smtClean="0"/>
              <a:t>Node *search(</a:t>
            </a:r>
            <a:r>
              <a:rPr lang="en-US" altLang="zh-TW" sz="1800" dirty="0" err="1" smtClean="0"/>
              <a:t>int</a:t>
            </a:r>
            <a:r>
              <a:rPr lang="en-US" altLang="zh-TW" sz="1800" dirty="0" smtClean="0"/>
              <a:t> d){</a:t>
            </a:r>
          </a:p>
          <a:p>
            <a:pPr defTabSz="360000"/>
            <a:r>
              <a:rPr lang="en-US" altLang="zh-TW" sz="1800" dirty="0" smtClean="0"/>
              <a:t>	Node *p = front;</a:t>
            </a:r>
          </a:p>
          <a:p>
            <a:pPr defTabSz="360000"/>
            <a:r>
              <a:rPr lang="en-US" altLang="zh-TW" sz="1800" dirty="0" smtClean="0"/>
              <a:t>	while(p!=NULL){</a:t>
            </a:r>
          </a:p>
          <a:p>
            <a:pPr defTabSz="360000"/>
            <a:r>
              <a:rPr lang="en-US" altLang="zh-TW" sz="1800" dirty="0" smtClean="0"/>
              <a:t>		if(p-&gt;data==d){</a:t>
            </a:r>
          </a:p>
          <a:p>
            <a:pPr defTabSz="360000"/>
            <a:r>
              <a:rPr lang="en-US" altLang="zh-TW" sz="1800" dirty="0" smtClean="0"/>
              <a:t>			Node *q = new Node(d);</a:t>
            </a:r>
            <a:r>
              <a:rPr lang="zh-TW" altLang="en-US" sz="1800" dirty="0" smtClean="0"/>
              <a:t> </a:t>
            </a:r>
          </a:p>
          <a:p>
            <a:pPr defTabSz="360000"/>
            <a:r>
              <a:rPr lang="en-US" altLang="zh-TW" sz="1800" dirty="0" smtClean="0"/>
              <a:t>			return(q);</a:t>
            </a:r>
          </a:p>
          <a:p>
            <a:pPr defTabSz="360000"/>
            <a:r>
              <a:rPr lang="en-US" altLang="zh-TW" sz="1800" dirty="0" smtClean="0"/>
              <a:t>		}</a:t>
            </a:r>
          </a:p>
          <a:p>
            <a:pPr defTabSz="360000"/>
            <a:r>
              <a:rPr lang="en-US" altLang="zh-TW" sz="1800" dirty="0" smtClean="0"/>
              <a:t>		p=p-&gt;next;</a:t>
            </a:r>
          </a:p>
          <a:p>
            <a:pPr defTabSz="360000"/>
            <a:r>
              <a:rPr lang="en-US" altLang="zh-TW" sz="1800" dirty="0" smtClean="0"/>
              <a:t>	}</a:t>
            </a:r>
          </a:p>
          <a:p>
            <a:pPr defTabSz="360000"/>
            <a:r>
              <a:rPr lang="en-US" altLang="zh-TW" sz="1800" dirty="0" smtClean="0"/>
              <a:t>	return(NULL);</a:t>
            </a:r>
          </a:p>
          <a:p>
            <a:pPr defTabSz="360000"/>
            <a:r>
              <a:rPr lang="en-US" altLang="zh-TW" sz="1800" dirty="0" smtClean="0"/>
              <a:t>}</a:t>
            </a:r>
            <a:endParaRPr lang="en-US" altLang="zh-TW" sz="1800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3550423" y="1043444"/>
            <a:ext cx="24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search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71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41" name="文字方塊 40"/>
          <p:cNvSpPr txBox="1"/>
          <p:nvPr/>
        </p:nvSpPr>
        <p:spPr>
          <a:xfrm>
            <a:off x="7855639" y="365554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 = 9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30" name="直線單箭頭接點 29"/>
          <p:cNvCxnSpPr/>
          <p:nvPr/>
        </p:nvCxnSpPr>
        <p:spPr>
          <a:xfrm flipV="1">
            <a:off x="7287402" y="4876452"/>
            <a:ext cx="454518" cy="25918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853872" y="4121766"/>
            <a:ext cx="1656184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4348734" y="395510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</a:t>
            </a:r>
            <a:endParaRPr lang="zh-TW" altLang="en-US" dirty="0"/>
          </a:p>
        </p:txBody>
      </p:sp>
      <p:cxnSp>
        <p:nvCxnSpPr>
          <p:cNvPr id="47" name="直線單箭頭接點 46"/>
          <p:cNvCxnSpPr/>
          <p:nvPr/>
        </p:nvCxnSpPr>
        <p:spPr>
          <a:xfrm>
            <a:off x="4601601" y="4268945"/>
            <a:ext cx="351713" cy="35414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圓角矩形 49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51" name="文字方塊 50"/>
          <p:cNvSpPr txBox="1"/>
          <p:nvPr/>
        </p:nvSpPr>
        <p:spPr>
          <a:xfrm>
            <a:off x="7027416" y="502557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77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文字版面配置區 6"/>
          <p:cNvSpPr txBox="1">
            <a:spLocks/>
          </p:cNvSpPr>
          <p:nvPr/>
        </p:nvSpPr>
        <p:spPr>
          <a:xfrm>
            <a:off x="35496" y="1916832"/>
            <a:ext cx="3960440" cy="4776651"/>
          </a:xfrm>
          <a:prstGeom prst="rect">
            <a:avLst/>
          </a:prstGeom>
          <a:ln w="25400">
            <a:noFill/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r>
              <a:rPr lang="en-US" altLang="zh-TW" sz="1800" dirty="0" smtClean="0"/>
              <a:t>Node *y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(9);</a:t>
            </a:r>
          </a:p>
          <a:p>
            <a:pPr defTabSz="360000"/>
            <a:r>
              <a:rPr lang="en-US" altLang="zh-TW" sz="1800" dirty="0" err="1" smtClean="0"/>
              <a:t>cout</a:t>
            </a:r>
            <a:r>
              <a:rPr lang="en-US" altLang="zh-TW" sz="1800" dirty="0" smtClean="0"/>
              <a:t> &lt;&lt; y-&gt;data;</a:t>
            </a:r>
            <a:br>
              <a:rPr lang="en-US" altLang="zh-TW" sz="1800" dirty="0" smtClean="0"/>
            </a:br>
            <a:r>
              <a:rPr lang="en-US" altLang="zh-TW" sz="1800" dirty="0" smtClean="0"/>
              <a:t>delete y;</a:t>
            </a:r>
          </a:p>
          <a:p>
            <a:pPr defTabSz="360000"/>
            <a:r>
              <a:rPr lang="en-US" altLang="zh-TW" sz="1800" dirty="0" smtClean="0"/>
              <a:t>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(6);</a:t>
            </a:r>
          </a:p>
          <a:p>
            <a:pPr defTabSz="360000"/>
            <a:endParaRPr lang="en-US" altLang="zh-TW" sz="1800" dirty="0" smtClean="0"/>
          </a:p>
          <a:p>
            <a:pPr defTabSz="360000"/>
            <a:r>
              <a:rPr lang="en-US" altLang="zh-TW" sz="1800" dirty="0" smtClean="0"/>
              <a:t>Node *search(</a:t>
            </a:r>
            <a:r>
              <a:rPr lang="en-US" altLang="zh-TW" sz="1800" dirty="0" err="1" smtClean="0"/>
              <a:t>int</a:t>
            </a:r>
            <a:r>
              <a:rPr lang="en-US" altLang="zh-TW" sz="1800" dirty="0" smtClean="0"/>
              <a:t> d){</a:t>
            </a:r>
          </a:p>
          <a:p>
            <a:pPr defTabSz="360000"/>
            <a:r>
              <a:rPr lang="en-US" altLang="zh-TW" sz="1800" dirty="0" smtClean="0"/>
              <a:t>	Node *p = front;</a:t>
            </a:r>
          </a:p>
          <a:p>
            <a:pPr defTabSz="360000"/>
            <a:r>
              <a:rPr lang="en-US" altLang="zh-TW" sz="1800" dirty="0" smtClean="0"/>
              <a:t>	while(p!=NULL){</a:t>
            </a:r>
          </a:p>
          <a:p>
            <a:pPr defTabSz="360000"/>
            <a:r>
              <a:rPr lang="en-US" altLang="zh-TW" sz="1800" dirty="0" smtClean="0"/>
              <a:t>		if(p-&gt;data==d){</a:t>
            </a:r>
          </a:p>
          <a:p>
            <a:pPr defTabSz="360000"/>
            <a:r>
              <a:rPr lang="en-US" altLang="zh-TW" sz="1800" dirty="0" smtClean="0"/>
              <a:t>			Node *q = new Node(d);</a:t>
            </a:r>
            <a:r>
              <a:rPr lang="zh-TW" altLang="en-US" sz="1800" dirty="0" smtClean="0"/>
              <a:t> </a:t>
            </a:r>
          </a:p>
          <a:p>
            <a:pPr defTabSz="360000"/>
            <a:r>
              <a:rPr lang="en-US" altLang="zh-TW" sz="1800" dirty="0" smtClean="0"/>
              <a:t>			return(q);</a:t>
            </a:r>
          </a:p>
          <a:p>
            <a:pPr defTabSz="360000"/>
            <a:r>
              <a:rPr lang="en-US" altLang="zh-TW" sz="1800" dirty="0" smtClean="0"/>
              <a:t>		}</a:t>
            </a:r>
          </a:p>
          <a:p>
            <a:pPr defTabSz="360000"/>
            <a:r>
              <a:rPr lang="en-US" altLang="zh-TW" sz="1800" dirty="0" smtClean="0"/>
              <a:t>		p=p-&gt;next;</a:t>
            </a:r>
          </a:p>
          <a:p>
            <a:pPr defTabSz="360000"/>
            <a:r>
              <a:rPr lang="en-US" altLang="zh-TW" sz="1800" dirty="0" smtClean="0"/>
              <a:t>	}</a:t>
            </a:r>
          </a:p>
          <a:p>
            <a:pPr defTabSz="360000"/>
            <a:r>
              <a:rPr lang="en-US" altLang="zh-TW" sz="1800" dirty="0" smtClean="0"/>
              <a:t>	return(NULL);</a:t>
            </a:r>
          </a:p>
          <a:p>
            <a:pPr defTabSz="360000"/>
            <a:r>
              <a:rPr lang="en-US" altLang="zh-TW" sz="1800" dirty="0" smtClean="0"/>
              <a:t>}</a:t>
            </a:r>
            <a:endParaRPr lang="en-US" altLang="zh-TW" sz="1800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3550423" y="1043444"/>
            <a:ext cx="24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search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72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41" name="文字方塊 40"/>
          <p:cNvSpPr txBox="1"/>
          <p:nvPr/>
        </p:nvSpPr>
        <p:spPr>
          <a:xfrm>
            <a:off x="7855639" y="365554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 = 9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30" name="直線單箭頭接點 29"/>
          <p:cNvCxnSpPr/>
          <p:nvPr/>
        </p:nvCxnSpPr>
        <p:spPr>
          <a:xfrm flipV="1">
            <a:off x="7287402" y="4876452"/>
            <a:ext cx="454518" cy="25918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1221552" y="4397579"/>
            <a:ext cx="2448272" cy="2784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4348734" y="395510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</a:t>
            </a:r>
            <a:endParaRPr lang="zh-TW" altLang="en-US" dirty="0"/>
          </a:p>
        </p:txBody>
      </p:sp>
      <p:cxnSp>
        <p:nvCxnSpPr>
          <p:cNvPr id="47" name="直線單箭頭接點 46"/>
          <p:cNvCxnSpPr/>
          <p:nvPr/>
        </p:nvCxnSpPr>
        <p:spPr>
          <a:xfrm>
            <a:off x="4601601" y="4268945"/>
            <a:ext cx="351713" cy="35414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圓角矩形 49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51" name="文字方塊 50"/>
          <p:cNvSpPr txBox="1"/>
          <p:nvPr/>
        </p:nvSpPr>
        <p:spPr>
          <a:xfrm>
            <a:off x="7027416" y="502557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文字方塊 52"/>
          <p:cNvSpPr txBox="1"/>
          <p:nvPr/>
        </p:nvSpPr>
        <p:spPr>
          <a:xfrm>
            <a:off x="6156176" y="4521964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q</a:t>
            </a:r>
            <a:endParaRPr lang="zh-TW" altLang="en-US" dirty="0"/>
          </a:p>
        </p:txBody>
      </p:sp>
      <p:cxnSp>
        <p:nvCxnSpPr>
          <p:cNvPr id="54" name="直線單箭頭接點 53"/>
          <p:cNvCxnSpPr/>
          <p:nvPr/>
        </p:nvCxnSpPr>
        <p:spPr>
          <a:xfrm>
            <a:off x="6315710" y="4914310"/>
            <a:ext cx="146960" cy="40279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705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文字方塊 36"/>
          <p:cNvSpPr txBox="1"/>
          <p:nvPr/>
        </p:nvSpPr>
        <p:spPr>
          <a:xfrm>
            <a:off x="3550423" y="1043444"/>
            <a:ext cx="24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search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73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41" name="文字方塊 40"/>
          <p:cNvSpPr txBox="1"/>
          <p:nvPr/>
        </p:nvSpPr>
        <p:spPr>
          <a:xfrm>
            <a:off x="7855639" y="365554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 = 9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30" name="直線單箭頭接點 29"/>
          <p:cNvCxnSpPr/>
          <p:nvPr/>
        </p:nvCxnSpPr>
        <p:spPr>
          <a:xfrm flipV="1">
            <a:off x="7287402" y="4876452"/>
            <a:ext cx="454518" cy="25918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5407779" y="1772816"/>
            <a:ext cx="1619637" cy="517123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4348734" y="395510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</a:t>
            </a:r>
            <a:endParaRPr lang="zh-TW" altLang="en-US" dirty="0"/>
          </a:p>
        </p:txBody>
      </p:sp>
      <p:cxnSp>
        <p:nvCxnSpPr>
          <p:cNvPr id="47" name="直線單箭頭接點 46"/>
          <p:cNvCxnSpPr/>
          <p:nvPr/>
        </p:nvCxnSpPr>
        <p:spPr>
          <a:xfrm>
            <a:off x="4601601" y="4268945"/>
            <a:ext cx="351713" cy="35414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圓角矩形 49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51" name="文字方塊 50"/>
          <p:cNvSpPr txBox="1"/>
          <p:nvPr/>
        </p:nvSpPr>
        <p:spPr>
          <a:xfrm>
            <a:off x="7027416" y="502557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文字方塊 52"/>
          <p:cNvSpPr txBox="1"/>
          <p:nvPr/>
        </p:nvSpPr>
        <p:spPr>
          <a:xfrm>
            <a:off x="6156176" y="4521964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q</a:t>
            </a:r>
            <a:endParaRPr lang="zh-TW" altLang="en-US" dirty="0"/>
          </a:p>
        </p:txBody>
      </p:sp>
      <p:cxnSp>
        <p:nvCxnSpPr>
          <p:cNvPr id="54" name="直線單箭頭接點 53"/>
          <p:cNvCxnSpPr/>
          <p:nvPr/>
        </p:nvCxnSpPr>
        <p:spPr>
          <a:xfrm>
            <a:off x="6315710" y="4914310"/>
            <a:ext cx="146960" cy="40279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群組 56"/>
          <p:cNvGrpSpPr/>
          <p:nvPr/>
        </p:nvGrpSpPr>
        <p:grpSpPr>
          <a:xfrm>
            <a:off x="6281412" y="5364505"/>
            <a:ext cx="576064" cy="584775"/>
            <a:chOff x="7092280" y="2851845"/>
            <a:chExt cx="576064" cy="584775"/>
          </a:xfrm>
        </p:grpSpPr>
        <p:sp>
          <p:nvSpPr>
            <p:cNvPr id="58" name="橢圓 5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59" name="文字方塊 58"/>
            <p:cNvSpPr txBox="1"/>
            <p:nvPr/>
          </p:nvSpPr>
          <p:spPr>
            <a:xfrm>
              <a:off x="7179528" y="2851845"/>
              <a:ext cx="18473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60" name="直線單箭頭接點 59"/>
          <p:cNvCxnSpPr>
            <a:stCxn id="58" idx="6"/>
          </p:cNvCxnSpPr>
          <p:nvPr/>
        </p:nvCxnSpPr>
        <p:spPr>
          <a:xfrm>
            <a:off x="6857476" y="5653628"/>
            <a:ext cx="405646" cy="18032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文字版面配置區 6"/>
          <p:cNvSpPr txBox="1">
            <a:spLocks/>
          </p:cNvSpPr>
          <p:nvPr/>
        </p:nvSpPr>
        <p:spPr>
          <a:xfrm>
            <a:off x="35496" y="1916832"/>
            <a:ext cx="3960440" cy="4776651"/>
          </a:xfrm>
          <a:prstGeom prst="rect">
            <a:avLst/>
          </a:prstGeom>
          <a:ln w="25400">
            <a:noFill/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r>
              <a:rPr lang="en-US" altLang="zh-TW" sz="1800" smtClean="0"/>
              <a:t>Node *y = x.search(9);</a:t>
            </a:r>
          </a:p>
          <a:p>
            <a:pPr defTabSz="360000"/>
            <a:r>
              <a:rPr lang="en-US" altLang="zh-TW" sz="1800" smtClean="0"/>
              <a:t>cout &lt;&lt; y-&gt;data;</a:t>
            </a:r>
            <a:br>
              <a:rPr lang="en-US" altLang="zh-TW" sz="1800" smtClean="0"/>
            </a:br>
            <a:r>
              <a:rPr lang="en-US" altLang="zh-TW" sz="1800" smtClean="0"/>
              <a:t>delete y;</a:t>
            </a:r>
          </a:p>
          <a:p>
            <a:pPr defTabSz="360000"/>
            <a:r>
              <a:rPr lang="en-US" altLang="zh-TW" sz="1800" smtClean="0"/>
              <a:t>y = x.search(6);</a:t>
            </a:r>
          </a:p>
          <a:p>
            <a:pPr defTabSz="360000"/>
            <a:endParaRPr lang="en-US" altLang="zh-TW" sz="1800" smtClean="0"/>
          </a:p>
          <a:p>
            <a:pPr defTabSz="360000"/>
            <a:r>
              <a:rPr lang="en-US" altLang="zh-TW" sz="1800" smtClean="0"/>
              <a:t>Node *search(int d){</a:t>
            </a:r>
          </a:p>
          <a:p>
            <a:pPr defTabSz="360000"/>
            <a:r>
              <a:rPr lang="en-US" altLang="zh-TW" sz="1800" smtClean="0"/>
              <a:t>	Node *p = front;</a:t>
            </a:r>
          </a:p>
          <a:p>
            <a:pPr defTabSz="360000"/>
            <a:r>
              <a:rPr lang="en-US" altLang="zh-TW" sz="1800" smtClean="0"/>
              <a:t>	while(p!=NULL){</a:t>
            </a:r>
          </a:p>
          <a:p>
            <a:pPr defTabSz="360000"/>
            <a:r>
              <a:rPr lang="en-US" altLang="zh-TW" sz="1800" smtClean="0"/>
              <a:t>		if(p-&gt;data==d){</a:t>
            </a:r>
          </a:p>
          <a:p>
            <a:pPr defTabSz="360000"/>
            <a:r>
              <a:rPr lang="en-US" altLang="zh-TW" sz="1800" smtClean="0"/>
              <a:t>			Node *q = new Node(d);</a:t>
            </a:r>
            <a:r>
              <a:rPr lang="zh-TW" altLang="en-US" sz="1800" smtClean="0"/>
              <a:t> </a:t>
            </a:r>
          </a:p>
          <a:p>
            <a:pPr defTabSz="360000"/>
            <a:r>
              <a:rPr lang="en-US" altLang="zh-TW" sz="1800" smtClean="0"/>
              <a:t>			return(q);</a:t>
            </a:r>
          </a:p>
          <a:p>
            <a:pPr defTabSz="360000"/>
            <a:r>
              <a:rPr lang="en-US" altLang="zh-TW" sz="1800" smtClean="0"/>
              <a:t>		}</a:t>
            </a:r>
          </a:p>
          <a:p>
            <a:pPr defTabSz="360000"/>
            <a:r>
              <a:rPr lang="en-US" altLang="zh-TW" sz="1800" smtClean="0"/>
              <a:t>		p=p-&gt;next;</a:t>
            </a:r>
          </a:p>
          <a:p>
            <a:pPr defTabSz="360000"/>
            <a:r>
              <a:rPr lang="en-US" altLang="zh-TW" sz="1800" smtClean="0"/>
              <a:t>	}</a:t>
            </a:r>
          </a:p>
          <a:p>
            <a:pPr defTabSz="360000"/>
            <a:r>
              <a:rPr lang="en-US" altLang="zh-TW" sz="1800" smtClean="0"/>
              <a:t>	return(NULL);</a:t>
            </a:r>
          </a:p>
          <a:p>
            <a:pPr defTabSz="360000"/>
            <a:r>
              <a:rPr lang="en-US" altLang="zh-TW" sz="1800" smtClean="0"/>
              <a:t>}</a:t>
            </a:r>
            <a:endParaRPr lang="en-US" altLang="zh-TW" sz="1800" dirty="0"/>
          </a:p>
        </p:txBody>
      </p:sp>
    </p:spTree>
    <p:extLst>
      <p:ext uri="{BB962C8B-B14F-4D97-AF65-F5344CB8AC3E}">
        <p14:creationId xmlns:p14="http://schemas.microsoft.com/office/powerpoint/2010/main" val="94686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文字方塊 36"/>
          <p:cNvSpPr txBox="1"/>
          <p:nvPr/>
        </p:nvSpPr>
        <p:spPr>
          <a:xfrm>
            <a:off x="3550423" y="1043444"/>
            <a:ext cx="24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search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74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41" name="文字方塊 40"/>
          <p:cNvSpPr txBox="1"/>
          <p:nvPr/>
        </p:nvSpPr>
        <p:spPr>
          <a:xfrm>
            <a:off x="7855639" y="365554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 = 9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30" name="直線單箭頭接點 29"/>
          <p:cNvCxnSpPr/>
          <p:nvPr/>
        </p:nvCxnSpPr>
        <p:spPr>
          <a:xfrm flipV="1">
            <a:off x="7287402" y="4876452"/>
            <a:ext cx="454518" cy="25918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5452802" y="2570616"/>
            <a:ext cx="3367670" cy="258561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4348734" y="395510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</a:t>
            </a:r>
            <a:endParaRPr lang="zh-TW" altLang="en-US" dirty="0"/>
          </a:p>
        </p:txBody>
      </p:sp>
      <p:cxnSp>
        <p:nvCxnSpPr>
          <p:cNvPr id="47" name="直線單箭頭接點 46"/>
          <p:cNvCxnSpPr/>
          <p:nvPr/>
        </p:nvCxnSpPr>
        <p:spPr>
          <a:xfrm>
            <a:off x="4601601" y="4268945"/>
            <a:ext cx="351713" cy="35414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圓角矩形 49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51" name="文字方塊 50"/>
          <p:cNvSpPr txBox="1"/>
          <p:nvPr/>
        </p:nvSpPr>
        <p:spPr>
          <a:xfrm>
            <a:off x="7027416" y="502557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文字方塊 52"/>
          <p:cNvSpPr txBox="1"/>
          <p:nvPr/>
        </p:nvSpPr>
        <p:spPr>
          <a:xfrm>
            <a:off x="6156176" y="4521964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q</a:t>
            </a:r>
            <a:endParaRPr lang="zh-TW" altLang="en-US" dirty="0"/>
          </a:p>
        </p:txBody>
      </p:sp>
      <p:cxnSp>
        <p:nvCxnSpPr>
          <p:cNvPr id="54" name="直線單箭頭接點 53"/>
          <p:cNvCxnSpPr/>
          <p:nvPr/>
        </p:nvCxnSpPr>
        <p:spPr>
          <a:xfrm>
            <a:off x="6315710" y="4914310"/>
            <a:ext cx="146960" cy="40279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群組 56"/>
          <p:cNvGrpSpPr/>
          <p:nvPr/>
        </p:nvGrpSpPr>
        <p:grpSpPr>
          <a:xfrm>
            <a:off x="6281412" y="5364505"/>
            <a:ext cx="576064" cy="584775"/>
            <a:chOff x="7092280" y="2851845"/>
            <a:chExt cx="576064" cy="584775"/>
          </a:xfrm>
        </p:grpSpPr>
        <p:sp>
          <p:nvSpPr>
            <p:cNvPr id="58" name="橢圓 5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59" name="文字方塊 58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60" name="直線單箭頭接點 59"/>
          <p:cNvCxnSpPr>
            <a:stCxn id="58" idx="6"/>
          </p:cNvCxnSpPr>
          <p:nvPr/>
        </p:nvCxnSpPr>
        <p:spPr>
          <a:xfrm>
            <a:off x="6857476" y="5653628"/>
            <a:ext cx="405646" cy="18032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群組 60"/>
          <p:cNvGrpSpPr/>
          <p:nvPr/>
        </p:nvGrpSpPr>
        <p:grpSpPr>
          <a:xfrm>
            <a:off x="7079841" y="5839477"/>
            <a:ext cx="360040" cy="288032"/>
            <a:chOff x="6084168" y="2708920"/>
            <a:chExt cx="360040" cy="288032"/>
          </a:xfrm>
        </p:grpSpPr>
        <p:cxnSp>
          <p:nvCxnSpPr>
            <p:cNvPr id="62" name="直線接點 61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接點 6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Node *y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(9);</a:t>
            </a:r>
          </a:p>
          <a:p>
            <a:pPr defTabSz="360000"/>
            <a:r>
              <a:rPr lang="en-US" altLang="zh-TW" sz="1800" dirty="0" err="1" smtClean="0"/>
              <a:t>cout</a:t>
            </a:r>
            <a:r>
              <a:rPr lang="en-US" altLang="zh-TW" sz="1800" dirty="0" smtClean="0"/>
              <a:t> &lt;&lt; y-&gt;data;</a:t>
            </a:r>
            <a:br>
              <a:rPr lang="en-US" altLang="zh-TW" sz="1800" dirty="0" smtClean="0"/>
            </a:br>
            <a:r>
              <a:rPr lang="en-US" altLang="zh-TW" sz="1800" dirty="0" smtClean="0"/>
              <a:t>delete y;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(6);</a:t>
            </a:r>
          </a:p>
          <a:p>
            <a:pPr defTabSz="360000"/>
            <a:endParaRPr lang="en-US" altLang="zh-TW" sz="1800" dirty="0" smtClean="0"/>
          </a:p>
          <a:p>
            <a:pPr defTabSz="360000"/>
            <a:r>
              <a:rPr lang="en-US" altLang="zh-TW" sz="1800" dirty="0"/>
              <a:t>Node *search(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d){</a:t>
            </a:r>
          </a:p>
          <a:p>
            <a:pPr defTabSz="360000"/>
            <a:r>
              <a:rPr lang="en-US" altLang="zh-TW" sz="1800" dirty="0"/>
              <a:t>	Node *p = front;</a:t>
            </a:r>
          </a:p>
          <a:p>
            <a:pPr defTabSz="360000"/>
            <a:r>
              <a:rPr lang="en-US" altLang="zh-TW" sz="1800" dirty="0"/>
              <a:t>	while(p!=NULL){</a:t>
            </a:r>
          </a:p>
          <a:p>
            <a:pPr defTabSz="360000"/>
            <a:r>
              <a:rPr lang="en-US" altLang="zh-TW" sz="1800" dirty="0"/>
              <a:t>		if(p-&gt;data==d){</a:t>
            </a:r>
          </a:p>
          <a:p>
            <a:pPr defTabSz="360000"/>
            <a:r>
              <a:rPr lang="en-US" altLang="zh-TW" sz="1800" dirty="0"/>
              <a:t>			Node *q = new Node(d);</a:t>
            </a:r>
            <a:r>
              <a:rPr lang="zh-TW" altLang="en-US" sz="1800" dirty="0"/>
              <a:t> </a:t>
            </a:r>
          </a:p>
          <a:p>
            <a:pPr defTabSz="360000"/>
            <a:r>
              <a:rPr lang="en-US" altLang="zh-TW" sz="1800" dirty="0"/>
              <a:t>			return(q);</a:t>
            </a:r>
          </a:p>
          <a:p>
            <a:pPr defTabSz="360000"/>
            <a:r>
              <a:rPr lang="en-US" altLang="zh-TW" sz="1800" dirty="0"/>
              <a:t>		}</a:t>
            </a:r>
          </a:p>
          <a:p>
            <a:pPr defTabSz="360000"/>
            <a:r>
              <a:rPr lang="en-US" altLang="zh-TW" sz="1800" dirty="0"/>
              <a:t>		p=p-&gt;next;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return(NULL);</a:t>
            </a:r>
          </a:p>
          <a:p>
            <a:pPr defTabSz="360000"/>
            <a:r>
              <a:rPr lang="en-US" altLang="zh-TW" sz="18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6325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文字方塊 36"/>
          <p:cNvSpPr txBox="1"/>
          <p:nvPr/>
        </p:nvSpPr>
        <p:spPr>
          <a:xfrm>
            <a:off x="3550423" y="1043444"/>
            <a:ext cx="24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search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75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41" name="文字方塊 40"/>
          <p:cNvSpPr txBox="1"/>
          <p:nvPr/>
        </p:nvSpPr>
        <p:spPr>
          <a:xfrm>
            <a:off x="7855639" y="365554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 = 9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30" name="直線單箭頭接點 29"/>
          <p:cNvCxnSpPr/>
          <p:nvPr/>
        </p:nvCxnSpPr>
        <p:spPr>
          <a:xfrm flipV="1">
            <a:off x="7287402" y="4876452"/>
            <a:ext cx="454518" cy="25918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5080541" y="2857617"/>
            <a:ext cx="363175" cy="258561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4348734" y="395510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</a:t>
            </a:r>
            <a:endParaRPr lang="zh-TW" altLang="en-US" dirty="0"/>
          </a:p>
        </p:txBody>
      </p:sp>
      <p:cxnSp>
        <p:nvCxnSpPr>
          <p:cNvPr id="47" name="直線單箭頭接點 46"/>
          <p:cNvCxnSpPr/>
          <p:nvPr/>
        </p:nvCxnSpPr>
        <p:spPr>
          <a:xfrm>
            <a:off x="4601601" y="4268945"/>
            <a:ext cx="351713" cy="35414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圓角矩形 49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51" name="文字方塊 50"/>
          <p:cNvSpPr txBox="1"/>
          <p:nvPr/>
        </p:nvSpPr>
        <p:spPr>
          <a:xfrm>
            <a:off x="7027416" y="502557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文字方塊 52"/>
          <p:cNvSpPr txBox="1"/>
          <p:nvPr/>
        </p:nvSpPr>
        <p:spPr>
          <a:xfrm>
            <a:off x="6156176" y="4521964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q</a:t>
            </a:r>
            <a:endParaRPr lang="zh-TW" altLang="en-US" dirty="0"/>
          </a:p>
        </p:txBody>
      </p:sp>
      <p:cxnSp>
        <p:nvCxnSpPr>
          <p:cNvPr id="54" name="直線單箭頭接點 53"/>
          <p:cNvCxnSpPr/>
          <p:nvPr/>
        </p:nvCxnSpPr>
        <p:spPr>
          <a:xfrm>
            <a:off x="6315710" y="4914310"/>
            <a:ext cx="146960" cy="40279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群組 56"/>
          <p:cNvGrpSpPr/>
          <p:nvPr/>
        </p:nvGrpSpPr>
        <p:grpSpPr>
          <a:xfrm>
            <a:off x="6281412" y="5364505"/>
            <a:ext cx="576064" cy="584775"/>
            <a:chOff x="7092280" y="2851845"/>
            <a:chExt cx="576064" cy="584775"/>
          </a:xfrm>
        </p:grpSpPr>
        <p:sp>
          <p:nvSpPr>
            <p:cNvPr id="58" name="橢圓 5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59" name="文字方塊 58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60" name="直線單箭頭接點 59"/>
          <p:cNvCxnSpPr>
            <a:stCxn id="58" idx="6"/>
          </p:cNvCxnSpPr>
          <p:nvPr/>
        </p:nvCxnSpPr>
        <p:spPr>
          <a:xfrm>
            <a:off x="6857476" y="5653628"/>
            <a:ext cx="405646" cy="18032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群組 60"/>
          <p:cNvGrpSpPr/>
          <p:nvPr/>
        </p:nvGrpSpPr>
        <p:grpSpPr>
          <a:xfrm>
            <a:off x="7079841" y="5839477"/>
            <a:ext cx="360040" cy="288032"/>
            <a:chOff x="6084168" y="2708920"/>
            <a:chExt cx="360040" cy="288032"/>
          </a:xfrm>
        </p:grpSpPr>
        <p:cxnSp>
          <p:nvCxnSpPr>
            <p:cNvPr id="62" name="直線接點 61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接點 6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Node *y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(9);</a:t>
            </a:r>
          </a:p>
          <a:p>
            <a:pPr defTabSz="360000"/>
            <a:r>
              <a:rPr lang="en-US" altLang="zh-TW" sz="1800" dirty="0" err="1" smtClean="0"/>
              <a:t>cout</a:t>
            </a:r>
            <a:r>
              <a:rPr lang="en-US" altLang="zh-TW" sz="1800" dirty="0" smtClean="0"/>
              <a:t> &lt;&lt; y-&gt;data;</a:t>
            </a:r>
            <a:br>
              <a:rPr lang="en-US" altLang="zh-TW" sz="1800" dirty="0" smtClean="0"/>
            </a:br>
            <a:r>
              <a:rPr lang="en-US" altLang="zh-TW" sz="1800" dirty="0" smtClean="0"/>
              <a:t>delete y;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(6);</a:t>
            </a:r>
          </a:p>
          <a:p>
            <a:pPr defTabSz="360000"/>
            <a:endParaRPr lang="en-US" altLang="zh-TW" sz="1800" dirty="0" smtClean="0"/>
          </a:p>
          <a:p>
            <a:pPr defTabSz="360000"/>
            <a:r>
              <a:rPr lang="en-US" altLang="zh-TW" sz="1800" dirty="0"/>
              <a:t>Node *search(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d){</a:t>
            </a:r>
          </a:p>
          <a:p>
            <a:pPr defTabSz="360000"/>
            <a:r>
              <a:rPr lang="en-US" altLang="zh-TW" sz="1800" dirty="0"/>
              <a:t>	Node *p = front;</a:t>
            </a:r>
          </a:p>
          <a:p>
            <a:pPr defTabSz="360000"/>
            <a:r>
              <a:rPr lang="en-US" altLang="zh-TW" sz="1800" dirty="0"/>
              <a:t>	while(p!=NULL){</a:t>
            </a:r>
          </a:p>
          <a:p>
            <a:pPr defTabSz="360000"/>
            <a:r>
              <a:rPr lang="en-US" altLang="zh-TW" sz="1800" dirty="0"/>
              <a:t>		if(p-&gt;data==d){</a:t>
            </a:r>
          </a:p>
          <a:p>
            <a:pPr defTabSz="360000"/>
            <a:r>
              <a:rPr lang="en-US" altLang="zh-TW" sz="1800" dirty="0"/>
              <a:t>			Node *q = new Node(d);</a:t>
            </a:r>
            <a:r>
              <a:rPr lang="zh-TW" altLang="en-US" sz="1800" dirty="0"/>
              <a:t> </a:t>
            </a:r>
          </a:p>
          <a:p>
            <a:pPr defTabSz="360000"/>
            <a:r>
              <a:rPr lang="en-US" altLang="zh-TW" sz="1800" dirty="0"/>
              <a:t>			return(q);</a:t>
            </a:r>
          </a:p>
          <a:p>
            <a:pPr defTabSz="360000"/>
            <a:r>
              <a:rPr lang="en-US" altLang="zh-TW" sz="1800" dirty="0"/>
              <a:t>		}</a:t>
            </a:r>
          </a:p>
          <a:p>
            <a:pPr defTabSz="360000"/>
            <a:r>
              <a:rPr lang="en-US" altLang="zh-TW" sz="1800" dirty="0"/>
              <a:t>		p=p-&gt;next;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return(NULL);</a:t>
            </a:r>
          </a:p>
          <a:p>
            <a:pPr defTabSz="360000"/>
            <a:r>
              <a:rPr lang="en-US" altLang="zh-TW" sz="18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5298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文字版面配置區 6"/>
          <p:cNvSpPr txBox="1">
            <a:spLocks/>
          </p:cNvSpPr>
          <p:nvPr/>
        </p:nvSpPr>
        <p:spPr>
          <a:xfrm>
            <a:off x="35496" y="1916832"/>
            <a:ext cx="3960440" cy="4776651"/>
          </a:xfrm>
          <a:prstGeom prst="rect">
            <a:avLst/>
          </a:prstGeom>
          <a:ln w="25400">
            <a:noFill/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r>
              <a:rPr lang="en-US" altLang="zh-TW" sz="1800" dirty="0" smtClean="0"/>
              <a:t>Node *y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(9);</a:t>
            </a:r>
          </a:p>
          <a:p>
            <a:pPr defTabSz="360000"/>
            <a:r>
              <a:rPr lang="en-US" altLang="zh-TW" sz="1800" dirty="0" err="1" smtClean="0"/>
              <a:t>cout</a:t>
            </a:r>
            <a:r>
              <a:rPr lang="en-US" altLang="zh-TW" sz="1800" dirty="0" smtClean="0"/>
              <a:t> &lt;&lt; y-&gt;data;</a:t>
            </a:r>
            <a:br>
              <a:rPr lang="en-US" altLang="zh-TW" sz="1800" dirty="0" smtClean="0"/>
            </a:br>
            <a:r>
              <a:rPr lang="en-US" altLang="zh-TW" sz="1800" dirty="0" smtClean="0"/>
              <a:t>delete y;</a:t>
            </a:r>
          </a:p>
          <a:p>
            <a:pPr defTabSz="360000"/>
            <a:r>
              <a:rPr lang="en-US" altLang="zh-TW" sz="1800" dirty="0" smtClean="0"/>
              <a:t>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(6);</a:t>
            </a:r>
          </a:p>
          <a:p>
            <a:pPr defTabSz="360000"/>
            <a:endParaRPr lang="en-US" altLang="zh-TW" sz="1800" dirty="0" smtClean="0"/>
          </a:p>
          <a:p>
            <a:pPr defTabSz="360000"/>
            <a:r>
              <a:rPr lang="en-US" altLang="zh-TW" sz="1800" dirty="0" smtClean="0"/>
              <a:t>Node *search(</a:t>
            </a:r>
            <a:r>
              <a:rPr lang="en-US" altLang="zh-TW" sz="1800" dirty="0" err="1" smtClean="0"/>
              <a:t>int</a:t>
            </a:r>
            <a:r>
              <a:rPr lang="en-US" altLang="zh-TW" sz="1800" dirty="0" smtClean="0"/>
              <a:t> d){</a:t>
            </a:r>
          </a:p>
          <a:p>
            <a:pPr defTabSz="360000"/>
            <a:r>
              <a:rPr lang="en-US" altLang="zh-TW" sz="1800" dirty="0" smtClean="0"/>
              <a:t>	Node *p = front;</a:t>
            </a:r>
          </a:p>
          <a:p>
            <a:pPr defTabSz="360000"/>
            <a:r>
              <a:rPr lang="en-US" altLang="zh-TW" sz="1800" dirty="0" smtClean="0"/>
              <a:t>	while(p!=NULL){</a:t>
            </a:r>
          </a:p>
          <a:p>
            <a:pPr defTabSz="360000"/>
            <a:r>
              <a:rPr lang="en-US" altLang="zh-TW" sz="1800" dirty="0" smtClean="0"/>
              <a:t>		if(p-&gt;data==d){</a:t>
            </a:r>
          </a:p>
          <a:p>
            <a:pPr defTabSz="360000"/>
            <a:r>
              <a:rPr lang="en-US" altLang="zh-TW" sz="1800" dirty="0" smtClean="0"/>
              <a:t>			Node *q = new Node(d);</a:t>
            </a:r>
            <a:r>
              <a:rPr lang="zh-TW" altLang="en-US" sz="1800" dirty="0" smtClean="0"/>
              <a:t> </a:t>
            </a:r>
          </a:p>
          <a:p>
            <a:pPr defTabSz="360000"/>
            <a:r>
              <a:rPr lang="en-US" altLang="zh-TW" sz="1800" dirty="0" smtClean="0"/>
              <a:t>			return(q);</a:t>
            </a:r>
          </a:p>
          <a:p>
            <a:pPr defTabSz="360000"/>
            <a:r>
              <a:rPr lang="en-US" altLang="zh-TW" sz="1800" dirty="0" smtClean="0"/>
              <a:t>		}</a:t>
            </a:r>
          </a:p>
          <a:p>
            <a:pPr defTabSz="360000"/>
            <a:r>
              <a:rPr lang="en-US" altLang="zh-TW" sz="1800" dirty="0" smtClean="0"/>
              <a:t>		p=p-&gt;next;</a:t>
            </a:r>
          </a:p>
          <a:p>
            <a:pPr defTabSz="360000"/>
            <a:r>
              <a:rPr lang="en-US" altLang="zh-TW" sz="1800" dirty="0" smtClean="0"/>
              <a:t>	}</a:t>
            </a:r>
          </a:p>
          <a:p>
            <a:pPr defTabSz="360000"/>
            <a:r>
              <a:rPr lang="en-US" altLang="zh-TW" sz="1800" dirty="0" smtClean="0"/>
              <a:t>	return(NULL);</a:t>
            </a:r>
          </a:p>
          <a:p>
            <a:pPr defTabSz="360000"/>
            <a:r>
              <a:rPr lang="en-US" altLang="zh-TW" sz="1800" dirty="0" smtClean="0"/>
              <a:t>}</a:t>
            </a:r>
            <a:endParaRPr lang="en-US" altLang="zh-TW" sz="1800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3550423" y="1043444"/>
            <a:ext cx="24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search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76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41" name="文字方塊 40"/>
          <p:cNvSpPr txBox="1"/>
          <p:nvPr/>
        </p:nvSpPr>
        <p:spPr>
          <a:xfrm>
            <a:off x="7855639" y="365554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 = 9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cxnSp>
        <p:nvCxnSpPr>
          <p:cNvPr id="30" name="直線單箭頭接點 29"/>
          <p:cNvCxnSpPr/>
          <p:nvPr/>
        </p:nvCxnSpPr>
        <p:spPr>
          <a:xfrm flipV="1">
            <a:off x="7287402" y="4876452"/>
            <a:ext cx="454518" cy="25918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1212424" y="4681637"/>
            <a:ext cx="1008112" cy="258561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4348734" y="395510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</a:t>
            </a:r>
            <a:endParaRPr lang="zh-TW" altLang="en-US" dirty="0"/>
          </a:p>
        </p:txBody>
      </p:sp>
      <p:cxnSp>
        <p:nvCxnSpPr>
          <p:cNvPr id="47" name="直線單箭頭接點 46"/>
          <p:cNvCxnSpPr/>
          <p:nvPr/>
        </p:nvCxnSpPr>
        <p:spPr>
          <a:xfrm>
            <a:off x="4601601" y="4268945"/>
            <a:ext cx="351713" cy="35414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圓角矩形 49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51" name="文字方塊 50"/>
          <p:cNvSpPr txBox="1"/>
          <p:nvPr/>
        </p:nvSpPr>
        <p:spPr>
          <a:xfrm>
            <a:off x="7027416" y="502557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文字方塊 52"/>
          <p:cNvSpPr txBox="1"/>
          <p:nvPr/>
        </p:nvSpPr>
        <p:spPr>
          <a:xfrm>
            <a:off x="6156176" y="4521964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q</a:t>
            </a:r>
            <a:endParaRPr lang="zh-TW" altLang="en-US" dirty="0"/>
          </a:p>
        </p:txBody>
      </p:sp>
      <p:cxnSp>
        <p:nvCxnSpPr>
          <p:cNvPr id="54" name="直線單箭頭接點 53"/>
          <p:cNvCxnSpPr/>
          <p:nvPr/>
        </p:nvCxnSpPr>
        <p:spPr>
          <a:xfrm>
            <a:off x="6315710" y="4914310"/>
            <a:ext cx="146960" cy="40279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群組 56"/>
          <p:cNvGrpSpPr/>
          <p:nvPr/>
        </p:nvGrpSpPr>
        <p:grpSpPr>
          <a:xfrm>
            <a:off x="6281412" y="5364505"/>
            <a:ext cx="576064" cy="584775"/>
            <a:chOff x="7092280" y="2851845"/>
            <a:chExt cx="576064" cy="584775"/>
          </a:xfrm>
        </p:grpSpPr>
        <p:sp>
          <p:nvSpPr>
            <p:cNvPr id="58" name="橢圓 5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59" name="文字方塊 58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60" name="直線單箭頭接點 59"/>
          <p:cNvCxnSpPr>
            <a:stCxn id="58" idx="6"/>
          </p:cNvCxnSpPr>
          <p:nvPr/>
        </p:nvCxnSpPr>
        <p:spPr>
          <a:xfrm>
            <a:off x="6857476" y="5653628"/>
            <a:ext cx="405646" cy="18032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群組 60"/>
          <p:cNvGrpSpPr/>
          <p:nvPr/>
        </p:nvGrpSpPr>
        <p:grpSpPr>
          <a:xfrm>
            <a:off x="7079841" y="5839477"/>
            <a:ext cx="360040" cy="288032"/>
            <a:chOff x="6084168" y="2708920"/>
            <a:chExt cx="360040" cy="288032"/>
          </a:xfrm>
        </p:grpSpPr>
        <p:cxnSp>
          <p:nvCxnSpPr>
            <p:cNvPr id="62" name="直線接點 61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接點 6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926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Node *y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(9);</a:t>
            </a:r>
          </a:p>
          <a:p>
            <a:pPr defTabSz="360000"/>
            <a:r>
              <a:rPr lang="en-US" altLang="zh-TW" sz="1800" dirty="0" err="1" smtClean="0"/>
              <a:t>cout</a:t>
            </a:r>
            <a:r>
              <a:rPr lang="en-US" altLang="zh-TW" sz="1800" dirty="0" smtClean="0"/>
              <a:t> &lt;&lt; y-&gt;data;</a:t>
            </a:r>
            <a:br>
              <a:rPr lang="en-US" altLang="zh-TW" sz="1800" dirty="0" smtClean="0"/>
            </a:br>
            <a:r>
              <a:rPr lang="en-US" altLang="zh-TW" sz="1800" dirty="0" smtClean="0"/>
              <a:t>delete y;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(6);</a:t>
            </a:r>
          </a:p>
          <a:p>
            <a:pPr defTabSz="360000"/>
            <a:endParaRPr lang="en-US" altLang="zh-TW" sz="1800" dirty="0" smtClean="0"/>
          </a:p>
          <a:p>
            <a:pPr defTabSz="360000"/>
            <a:r>
              <a:rPr lang="en-US" altLang="zh-TW" sz="1800" dirty="0"/>
              <a:t>Node *search(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d){</a:t>
            </a:r>
          </a:p>
          <a:p>
            <a:pPr defTabSz="360000"/>
            <a:r>
              <a:rPr lang="en-US" altLang="zh-TW" sz="1800" dirty="0"/>
              <a:t>	Node *p = front;</a:t>
            </a:r>
          </a:p>
          <a:p>
            <a:pPr defTabSz="360000"/>
            <a:r>
              <a:rPr lang="en-US" altLang="zh-TW" sz="1800" dirty="0"/>
              <a:t>	while(p!=NULL){</a:t>
            </a:r>
          </a:p>
          <a:p>
            <a:pPr defTabSz="360000"/>
            <a:r>
              <a:rPr lang="en-US" altLang="zh-TW" sz="1800" dirty="0"/>
              <a:t>		if(p-&gt;data==d){</a:t>
            </a:r>
          </a:p>
          <a:p>
            <a:pPr defTabSz="360000"/>
            <a:r>
              <a:rPr lang="en-US" altLang="zh-TW" sz="1800" dirty="0"/>
              <a:t>			Node *q = new Node(d);</a:t>
            </a:r>
            <a:r>
              <a:rPr lang="zh-TW" altLang="en-US" sz="1800" dirty="0"/>
              <a:t> </a:t>
            </a:r>
          </a:p>
          <a:p>
            <a:pPr defTabSz="360000"/>
            <a:r>
              <a:rPr lang="en-US" altLang="zh-TW" sz="1800" dirty="0"/>
              <a:t>			return(q);</a:t>
            </a:r>
          </a:p>
          <a:p>
            <a:pPr defTabSz="360000"/>
            <a:r>
              <a:rPr lang="en-US" altLang="zh-TW" sz="1800" dirty="0"/>
              <a:t>		}</a:t>
            </a:r>
          </a:p>
          <a:p>
            <a:pPr defTabSz="360000"/>
            <a:r>
              <a:rPr lang="en-US" altLang="zh-TW" sz="1800" dirty="0"/>
              <a:t>		p=p-&gt;next;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return(NULL);</a:t>
            </a:r>
          </a:p>
          <a:p>
            <a:pPr defTabSz="360000"/>
            <a:r>
              <a:rPr lang="en-US" altLang="zh-TW" sz="1800" dirty="0"/>
              <a:t>}</a:t>
            </a:r>
          </a:p>
        </p:txBody>
      </p:sp>
      <p:sp>
        <p:nvSpPr>
          <p:cNvPr id="37" name="文字方塊 36"/>
          <p:cNvSpPr txBox="1"/>
          <p:nvPr/>
        </p:nvSpPr>
        <p:spPr>
          <a:xfrm>
            <a:off x="3550423" y="1043444"/>
            <a:ext cx="24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search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77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24" name="矩形 23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180316" y="2160658"/>
            <a:ext cx="1655380" cy="332238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4348734" y="395510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</a:t>
            </a:r>
            <a:endParaRPr lang="zh-TW" altLang="en-US" dirty="0"/>
          </a:p>
        </p:txBody>
      </p:sp>
      <p:cxnSp>
        <p:nvCxnSpPr>
          <p:cNvPr id="47" name="直線單箭頭接點 46"/>
          <p:cNvCxnSpPr/>
          <p:nvPr/>
        </p:nvCxnSpPr>
        <p:spPr>
          <a:xfrm>
            <a:off x="4601601" y="4268945"/>
            <a:ext cx="1679811" cy="117108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圓角矩形 49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群組 56"/>
          <p:cNvGrpSpPr/>
          <p:nvPr/>
        </p:nvGrpSpPr>
        <p:grpSpPr>
          <a:xfrm>
            <a:off x="6281412" y="5364505"/>
            <a:ext cx="576064" cy="584775"/>
            <a:chOff x="7092280" y="2851845"/>
            <a:chExt cx="576064" cy="584775"/>
          </a:xfrm>
        </p:grpSpPr>
        <p:sp>
          <p:nvSpPr>
            <p:cNvPr id="58" name="橢圓 57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59" name="文字方塊 58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60" name="直線單箭頭接點 59"/>
          <p:cNvCxnSpPr>
            <a:stCxn id="58" idx="6"/>
          </p:cNvCxnSpPr>
          <p:nvPr/>
        </p:nvCxnSpPr>
        <p:spPr>
          <a:xfrm>
            <a:off x="6857476" y="5653628"/>
            <a:ext cx="405646" cy="18032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群組 60"/>
          <p:cNvGrpSpPr/>
          <p:nvPr/>
        </p:nvGrpSpPr>
        <p:grpSpPr>
          <a:xfrm>
            <a:off x="7079841" y="5839477"/>
            <a:ext cx="360040" cy="288032"/>
            <a:chOff x="6084168" y="2708920"/>
            <a:chExt cx="360040" cy="288032"/>
          </a:xfrm>
        </p:grpSpPr>
        <p:cxnSp>
          <p:nvCxnSpPr>
            <p:cNvPr id="62" name="直線接點 61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接點 6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6" name="圖片 6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368" y="2208943"/>
            <a:ext cx="1362265" cy="1800476"/>
          </a:xfrm>
          <a:prstGeom prst="rect">
            <a:avLst/>
          </a:prstGeom>
        </p:spPr>
      </p:pic>
      <p:sp>
        <p:nvSpPr>
          <p:cNvPr id="67" name="文字方塊 66"/>
          <p:cNvSpPr txBox="1"/>
          <p:nvPr/>
        </p:nvSpPr>
        <p:spPr>
          <a:xfrm>
            <a:off x="3208710" y="2405604"/>
            <a:ext cx="399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/>
              <a:t>9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89715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Node *y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(9);</a:t>
            </a:r>
          </a:p>
          <a:p>
            <a:pPr defTabSz="360000"/>
            <a:r>
              <a:rPr lang="en-US" altLang="zh-TW" sz="1800" dirty="0" err="1" smtClean="0"/>
              <a:t>cout</a:t>
            </a:r>
            <a:r>
              <a:rPr lang="en-US" altLang="zh-TW" sz="1800" dirty="0" smtClean="0"/>
              <a:t> &lt;&lt; y-&gt;data;</a:t>
            </a:r>
            <a:br>
              <a:rPr lang="en-US" altLang="zh-TW" sz="1800" dirty="0" smtClean="0"/>
            </a:br>
            <a:r>
              <a:rPr lang="en-US" altLang="zh-TW" sz="1800" dirty="0" smtClean="0"/>
              <a:t>delete y;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(6);</a:t>
            </a:r>
          </a:p>
          <a:p>
            <a:pPr defTabSz="360000"/>
            <a:endParaRPr lang="en-US" altLang="zh-TW" sz="1800" dirty="0" smtClean="0"/>
          </a:p>
          <a:p>
            <a:pPr defTabSz="360000"/>
            <a:r>
              <a:rPr lang="en-US" altLang="zh-TW" sz="1800" dirty="0"/>
              <a:t>Node *search(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d){</a:t>
            </a:r>
          </a:p>
          <a:p>
            <a:pPr defTabSz="360000"/>
            <a:r>
              <a:rPr lang="en-US" altLang="zh-TW" sz="1800" dirty="0"/>
              <a:t>	Node *p = front;</a:t>
            </a:r>
          </a:p>
          <a:p>
            <a:pPr defTabSz="360000"/>
            <a:r>
              <a:rPr lang="en-US" altLang="zh-TW" sz="1800" dirty="0"/>
              <a:t>	while(p!=NULL){</a:t>
            </a:r>
          </a:p>
          <a:p>
            <a:pPr defTabSz="360000"/>
            <a:r>
              <a:rPr lang="en-US" altLang="zh-TW" sz="1800" dirty="0"/>
              <a:t>		if(p-&gt;data==d){</a:t>
            </a:r>
          </a:p>
          <a:p>
            <a:pPr defTabSz="360000"/>
            <a:r>
              <a:rPr lang="en-US" altLang="zh-TW" sz="1800" dirty="0"/>
              <a:t>			Node *q = new Node(d);</a:t>
            </a:r>
            <a:r>
              <a:rPr lang="zh-TW" altLang="en-US" sz="1800" dirty="0"/>
              <a:t> </a:t>
            </a:r>
          </a:p>
          <a:p>
            <a:pPr defTabSz="360000"/>
            <a:r>
              <a:rPr lang="en-US" altLang="zh-TW" sz="1800" dirty="0"/>
              <a:t>			return(q);</a:t>
            </a:r>
          </a:p>
          <a:p>
            <a:pPr defTabSz="360000"/>
            <a:r>
              <a:rPr lang="en-US" altLang="zh-TW" sz="1800" dirty="0"/>
              <a:t>		}</a:t>
            </a:r>
          </a:p>
          <a:p>
            <a:pPr defTabSz="360000"/>
            <a:r>
              <a:rPr lang="en-US" altLang="zh-TW" sz="1800" dirty="0"/>
              <a:t>		p=p-&gt;next;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return(NULL);</a:t>
            </a:r>
          </a:p>
          <a:p>
            <a:pPr defTabSz="360000"/>
            <a:r>
              <a:rPr lang="en-US" altLang="zh-TW" sz="1800" dirty="0"/>
              <a:t>}</a:t>
            </a:r>
          </a:p>
        </p:txBody>
      </p:sp>
      <p:sp>
        <p:nvSpPr>
          <p:cNvPr id="37" name="文字方塊 36"/>
          <p:cNvSpPr txBox="1"/>
          <p:nvPr/>
        </p:nvSpPr>
        <p:spPr>
          <a:xfrm>
            <a:off x="3550423" y="1043444"/>
            <a:ext cx="24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search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78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24" name="矩形 23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107504" y="2448690"/>
            <a:ext cx="1655380" cy="332238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4348734" y="395510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</a:t>
            </a:r>
            <a:endParaRPr lang="zh-TW" altLang="en-US" dirty="0"/>
          </a:p>
        </p:txBody>
      </p:sp>
      <p:sp>
        <p:nvSpPr>
          <p:cNvPr id="50" name="圓角矩形 49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圖片 6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368" y="2208943"/>
            <a:ext cx="1362265" cy="1800476"/>
          </a:xfrm>
          <a:prstGeom prst="rect">
            <a:avLst/>
          </a:prstGeom>
        </p:spPr>
      </p:pic>
      <p:sp>
        <p:nvSpPr>
          <p:cNvPr id="67" name="文字方塊 66"/>
          <p:cNvSpPr txBox="1"/>
          <p:nvPr/>
        </p:nvSpPr>
        <p:spPr>
          <a:xfrm>
            <a:off x="3208710" y="2405604"/>
            <a:ext cx="399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/>
              <a:t>9</a:t>
            </a:r>
            <a:endParaRPr lang="zh-TW" altLang="en-US" sz="3200" dirty="0"/>
          </a:p>
        </p:txBody>
      </p:sp>
      <p:cxnSp>
        <p:nvCxnSpPr>
          <p:cNvPr id="68" name="直線單箭頭接點 67"/>
          <p:cNvCxnSpPr/>
          <p:nvPr/>
        </p:nvCxnSpPr>
        <p:spPr>
          <a:xfrm>
            <a:off x="4601601" y="4268945"/>
            <a:ext cx="351713" cy="35414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848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Node *y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(9);</a:t>
            </a:r>
          </a:p>
          <a:p>
            <a:pPr defTabSz="360000"/>
            <a:r>
              <a:rPr lang="en-US" altLang="zh-TW" sz="1800" dirty="0" err="1" smtClean="0"/>
              <a:t>cout</a:t>
            </a:r>
            <a:r>
              <a:rPr lang="en-US" altLang="zh-TW" sz="1800" dirty="0" smtClean="0"/>
              <a:t> &lt;&lt; y-&gt;data;</a:t>
            </a:r>
            <a:br>
              <a:rPr lang="en-US" altLang="zh-TW" sz="1800" dirty="0" smtClean="0"/>
            </a:br>
            <a:r>
              <a:rPr lang="en-US" altLang="zh-TW" sz="1800" dirty="0" smtClean="0"/>
              <a:t>delete y;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(6);</a:t>
            </a:r>
          </a:p>
          <a:p>
            <a:pPr defTabSz="360000"/>
            <a:endParaRPr lang="en-US" altLang="zh-TW" sz="1800" dirty="0" smtClean="0"/>
          </a:p>
          <a:p>
            <a:pPr defTabSz="360000"/>
            <a:r>
              <a:rPr lang="en-US" altLang="zh-TW" sz="1800" dirty="0"/>
              <a:t>Node *search(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d){</a:t>
            </a:r>
          </a:p>
          <a:p>
            <a:pPr defTabSz="360000"/>
            <a:r>
              <a:rPr lang="en-US" altLang="zh-TW" sz="1800" dirty="0"/>
              <a:t>	Node *p = front;</a:t>
            </a:r>
          </a:p>
          <a:p>
            <a:pPr defTabSz="360000"/>
            <a:r>
              <a:rPr lang="en-US" altLang="zh-TW" sz="1800" dirty="0"/>
              <a:t>	while(p!=NULL){</a:t>
            </a:r>
          </a:p>
          <a:p>
            <a:pPr defTabSz="360000"/>
            <a:r>
              <a:rPr lang="en-US" altLang="zh-TW" sz="1800" dirty="0"/>
              <a:t>		if(p-&gt;data==d){</a:t>
            </a:r>
          </a:p>
          <a:p>
            <a:pPr defTabSz="360000"/>
            <a:r>
              <a:rPr lang="en-US" altLang="zh-TW" sz="1800" dirty="0"/>
              <a:t>			Node *q = new Node(d);</a:t>
            </a:r>
            <a:r>
              <a:rPr lang="zh-TW" altLang="en-US" sz="1800" dirty="0"/>
              <a:t> </a:t>
            </a:r>
          </a:p>
          <a:p>
            <a:pPr defTabSz="360000"/>
            <a:r>
              <a:rPr lang="en-US" altLang="zh-TW" sz="1800" dirty="0"/>
              <a:t>			return(q);</a:t>
            </a:r>
          </a:p>
          <a:p>
            <a:pPr defTabSz="360000"/>
            <a:r>
              <a:rPr lang="en-US" altLang="zh-TW" sz="1800" dirty="0"/>
              <a:t>		}</a:t>
            </a:r>
          </a:p>
          <a:p>
            <a:pPr defTabSz="360000"/>
            <a:r>
              <a:rPr lang="en-US" altLang="zh-TW" sz="1800" dirty="0"/>
              <a:t>		p=p-&gt;next;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return(NULL);</a:t>
            </a:r>
          </a:p>
          <a:p>
            <a:pPr defTabSz="360000"/>
            <a:r>
              <a:rPr lang="en-US" altLang="zh-TW" sz="1800" dirty="0"/>
              <a:t>}</a:t>
            </a:r>
          </a:p>
        </p:txBody>
      </p:sp>
      <p:sp>
        <p:nvSpPr>
          <p:cNvPr id="37" name="文字方塊 36"/>
          <p:cNvSpPr txBox="1"/>
          <p:nvPr/>
        </p:nvSpPr>
        <p:spPr>
          <a:xfrm>
            <a:off x="3550423" y="1043444"/>
            <a:ext cx="24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search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79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24" name="矩形 23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107504" y="2736722"/>
            <a:ext cx="1655380" cy="332238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4348734" y="395510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</a:t>
            </a:r>
            <a:endParaRPr lang="zh-TW" altLang="en-US" dirty="0"/>
          </a:p>
        </p:txBody>
      </p:sp>
      <p:sp>
        <p:nvSpPr>
          <p:cNvPr id="50" name="圓角矩形 49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圖片 6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368" y="2208943"/>
            <a:ext cx="1362265" cy="1800476"/>
          </a:xfrm>
          <a:prstGeom prst="rect">
            <a:avLst/>
          </a:prstGeom>
        </p:spPr>
      </p:pic>
      <p:sp>
        <p:nvSpPr>
          <p:cNvPr id="67" name="文字方塊 66"/>
          <p:cNvSpPr txBox="1"/>
          <p:nvPr/>
        </p:nvSpPr>
        <p:spPr>
          <a:xfrm>
            <a:off x="3208710" y="2405604"/>
            <a:ext cx="399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/>
              <a:t>9</a:t>
            </a:r>
            <a:endParaRPr lang="zh-TW" altLang="en-US" sz="3200" dirty="0"/>
          </a:p>
        </p:txBody>
      </p:sp>
      <p:cxnSp>
        <p:nvCxnSpPr>
          <p:cNvPr id="68" name="直線單箭頭接點 67"/>
          <p:cNvCxnSpPr/>
          <p:nvPr/>
        </p:nvCxnSpPr>
        <p:spPr>
          <a:xfrm>
            <a:off x="4601601" y="4268945"/>
            <a:ext cx="351713" cy="35414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871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字版面配置區 6"/>
          <p:cNvSpPr txBox="1">
            <a:spLocks/>
          </p:cNvSpPr>
          <p:nvPr/>
        </p:nvSpPr>
        <p:spPr>
          <a:xfrm>
            <a:off x="251520" y="2199441"/>
            <a:ext cx="5040560" cy="432048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/>
              <a:t>Queue() : front(NULL), back(NULL), number(0) {};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395536" y="2852936"/>
            <a:ext cx="2520280" cy="3888432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/>
              <a:t>Queue x;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main</a:t>
            </a:r>
            <a:r>
              <a:rPr lang="en-US" altLang="zh-TW" sz="1800" dirty="0" smtClean="0"/>
              <a:t>() </a:t>
            </a:r>
            <a:r>
              <a:rPr lang="en-US" altLang="zh-TW" sz="1800" dirty="0"/>
              <a:t>{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(5);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(9);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(4);</a:t>
            </a:r>
          </a:p>
          <a:p>
            <a:pPr defTabSz="360000"/>
            <a:r>
              <a:rPr lang="en-US" altLang="zh-TW" sz="1800" dirty="0"/>
              <a:t>	d=</a:t>
            </a:r>
            <a:r>
              <a:rPr lang="en-US" altLang="zh-TW" sz="1800" dirty="0" err="1"/>
              <a:t>x.get</a:t>
            </a:r>
            <a:r>
              <a:rPr lang="en-US" altLang="zh-TW" sz="1800" dirty="0"/>
              <a:t>();</a:t>
            </a:r>
          </a:p>
          <a:p>
            <a:pPr defTabSz="360000"/>
            <a:r>
              <a:rPr lang="en-US" altLang="zh-TW" sz="1800" dirty="0" smtClean="0"/>
              <a:t>	</a:t>
            </a:r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(6);</a:t>
            </a:r>
          </a:p>
          <a:p>
            <a:pPr defTabSz="360000"/>
            <a:r>
              <a:rPr lang="en-US" altLang="zh-TW" sz="1800" dirty="0"/>
              <a:t>	d=</a:t>
            </a:r>
            <a:r>
              <a:rPr lang="en-US" altLang="zh-TW" sz="1800" dirty="0" err="1"/>
              <a:t>x.get</a:t>
            </a:r>
            <a:r>
              <a:rPr lang="en-US" altLang="zh-TW" sz="1800" dirty="0"/>
              <a:t>();</a:t>
            </a:r>
            <a:br>
              <a:rPr lang="en-US" altLang="zh-TW" sz="1800" dirty="0"/>
            </a:br>
            <a:r>
              <a:rPr lang="en-US" altLang="zh-TW" sz="1800" dirty="0"/>
              <a:t>	</a:t>
            </a:r>
            <a:r>
              <a:rPr lang="en-US" altLang="zh-TW" sz="1800" dirty="0" err="1"/>
              <a:t>x.print</a:t>
            </a:r>
            <a:r>
              <a:rPr lang="en-US" altLang="zh-TW" sz="1800" dirty="0"/>
              <a:t>();</a:t>
            </a:r>
          </a:p>
          <a:p>
            <a:pPr defTabSz="360000"/>
            <a:r>
              <a:rPr lang="en-US" altLang="zh-TW" sz="1800" dirty="0"/>
              <a:t>	return 0;</a:t>
            </a:r>
          </a:p>
          <a:p>
            <a:pPr defTabSz="360000"/>
            <a:r>
              <a:rPr lang="en-US" altLang="zh-TW" sz="1800" dirty="0"/>
              <a:t>}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8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635896" y="1043444"/>
            <a:ext cx="2294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dirty="0" smtClean="0"/>
              <a:t>認識動態 </a:t>
            </a:r>
            <a:r>
              <a:rPr lang="en-US" altLang="zh-TW" dirty="0" smtClean="0"/>
              <a:t>Queue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" name="圓角矩形 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10" name="圓角矩形 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5724128" y="1556792"/>
            <a:ext cx="3024336" cy="4680520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2563396" y="2271449"/>
            <a:ext cx="1224136" cy="28803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4786931" y="1579251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grpSp>
        <p:nvGrpSpPr>
          <p:cNvPr id="24" name="群組 23"/>
          <p:cNvGrpSpPr/>
          <p:nvPr/>
        </p:nvGrpSpPr>
        <p:grpSpPr>
          <a:xfrm>
            <a:off x="5796136" y="1830109"/>
            <a:ext cx="785745" cy="585356"/>
            <a:chOff x="6012160" y="1830109"/>
            <a:chExt cx="785745" cy="585356"/>
          </a:xfrm>
        </p:grpSpPr>
        <p:sp>
          <p:nvSpPr>
            <p:cNvPr id="13" name="文字方塊 12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15" name="直線單箭頭接點 14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群組 22"/>
          <p:cNvGrpSpPr/>
          <p:nvPr/>
        </p:nvGrpSpPr>
        <p:grpSpPr>
          <a:xfrm>
            <a:off x="6401861" y="2432328"/>
            <a:ext cx="360040" cy="288032"/>
            <a:chOff x="6084168" y="2708920"/>
            <a:chExt cx="360040" cy="288032"/>
          </a:xfrm>
        </p:grpSpPr>
        <p:cxnSp>
          <p:nvCxnSpPr>
            <p:cNvPr id="17" name="直線接點 16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群組 21"/>
          <p:cNvGrpSpPr/>
          <p:nvPr/>
        </p:nvGrpSpPr>
        <p:grpSpPr>
          <a:xfrm>
            <a:off x="5796136" y="3006234"/>
            <a:ext cx="785745" cy="585356"/>
            <a:chOff x="6012160" y="1830109"/>
            <a:chExt cx="785745" cy="585356"/>
          </a:xfrm>
        </p:grpSpPr>
        <p:sp>
          <p:nvSpPr>
            <p:cNvPr id="25" name="文字方塊 24"/>
            <p:cNvSpPr txBox="1"/>
            <p:nvPr/>
          </p:nvSpPr>
          <p:spPr>
            <a:xfrm>
              <a:off x="6012160" y="1830109"/>
              <a:ext cx="6351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back</a:t>
              </a:r>
              <a:endParaRPr lang="zh-TW" altLang="en-US" dirty="0"/>
            </a:p>
          </p:txBody>
        </p:sp>
        <p:cxnSp>
          <p:nvCxnSpPr>
            <p:cNvPr id="26" name="直線單箭頭接點 25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群組 26"/>
          <p:cNvGrpSpPr/>
          <p:nvPr/>
        </p:nvGrpSpPr>
        <p:grpSpPr>
          <a:xfrm>
            <a:off x="6401861" y="3586944"/>
            <a:ext cx="360040" cy="288032"/>
            <a:chOff x="6084168" y="2708920"/>
            <a:chExt cx="360040" cy="288032"/>
          </a:xfrm>
        </p:grpSpPr>
        <p:cxnSp>
          <p:nvCxnSpPr>
            <p:cNvPr id="28" name="直線接點 27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文字方塊 31"/>
          <p:cNvSpPr txBox="1"/>
          <p:nvPr/>
        </p:nvSpPr>
        <p:spPr>
          <a:xfrm>
            <a:off x="251520" y="1844824"/>
            <a:ext cx="4062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建構</a:t>
            </a:r>
            <a:r>
              <a:rPr lang="zh-TW" altLang="en-US" dirty="0" smtClean="0"/>
              <a:t>函數 </a:t>
            </a:r>
            <a:r>
              <a:rPr lang="en-US" altLang="zh-TW" dirty="0" smtClean="0"/>
              <a:t>(</a:t>
            </a:r>
            <a:r>
              <a:rPr lang="zh-TW" altLang="en-US" dirty="0" smtClean="0"/>
              <a:t>宣告時物件時會執行本函數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72901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Node *y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(9);</a:t>
            </a:r>
          </a:p>
          <a:p>
            <a:pPr defTabSz="360000"/>
            <a:r>
              <a:rPr lang="en-US" altLang="zh-TW" sz="1800" dirty="0" err="1" smtClean="0"/>
              <a:t>cout</a:t>
            </a:r>
            <a:r>
              <a:rPr lang="en-US" altLang="zh-TW" sz="1800" dirty="0" smtClean="0"/>
              <a:t> &lt;&lt; y-&gt;data;</a:t>
            </a:r>
            <a:br>
              <a:rPr lang="en-US" altLang="zh-TW" sz="1800" dirty="0" smtClean="0"/>
            </a:br>
            <a:r>
              <a:rPr lang="en-US" altLang="zh-TW" sz="1800" dirty="0" smtClean="0"/>
              <a:t>delete y;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(6);</a:t>
            </a:r>
          </a:p>
          <a:p>
            <a:pPr defTabSz="360000"/>
            <a:endParaRPr lang="en-US" altLang="zh-TW" sz="1800" dirty="0" smtClean="0"/>
          </a:p>
          <a:p>
            <a:pPr defTabSz="360000"/>
            <a:r>
              <a:rPr lang="en-US" altLang="zh-TW" sz="1800" dirty="0"/>
              <a:t>Node *search(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d){</a:t>
            </a:r>
          </a:p>
          <a:p>
            <a:pPr defTabSz="360000"/>
            <a:r>
              <a:rPr lang="en-US" altLang="zh-TW" sz="1800" dirty="0"/>
              <a:t>	Node *p = front;</a:t>
            </a:r>
          </a:p>
          <a:p>
            <a:pPr defTabSz="360000"/>
            <a:r>
              <a:rPr lang="en-US" altLang="zh-TW" sz="1800" dirty="0"/>
              <a:t>	while(p!=NULL){</a:t>
            </a:r>
          </a:p>
          <a:p>
            <a:pPr defTabSz="360000"/>
            <a:r>
              <a:rPr lang="en-US" altLang="zh-TW" sz="1800" dirty="0"/>
              <a:t>		if(p-&gt;data==d){</a:t>
            </a:r>
          </a:p>
          <a:p>
            <a:pPr defTabSz="360000"/>
            <a:r>
              <a:rPr lang="en-US" altLang="zh-TW" sz="1800" dirty="0"/>
              <a:t>			Node *q = new Node(d);</a:t>
            </a:r>
            <a:r>
              <a:rPr lang="zh-TW" altLang="en-US" sz="1800" dirty="0"/>
              <a:t> </a:t>
            </a:r>
          </a:p>
          <a:p>
            <a:pPr defTabSz="360000"/>
            <a:r>
              <a:rPr lang="en-US" altLang="zh-TW" sz="1800" dirty="0"/>
              <a:t>			return(q);</a:t>
            </a:r>
          </a:p>
          <a:p>
            <a:pPr defTabSz="360000"/>
            <a:r>
              <a:rPr lang="en-US" altLang="zh-TW" sz="1800" dirty="0"/>
              <a:t>		}</a:t>
            </a:r>
          </a:p>
          <a:p>
            <a:pPr defTabSz="360000"/>
            <a:r>
              <a:rPr lang="en-US" altLang="zh-TW" sz="1800" dirty="0"/>
              <a:t>		p=p-&gt;next;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return(NULL);</a:t>
            </a:r>
          </a:p>
          <a:p>
            <a:pPr defTabSz="360000"/>
            <a:r>
              <a:rPr lang="en-US" altLang="zh-TW" sz="1800" dirty="0"/>
              <a:t>}</a:t>
            </a:r>
          </a:p>
        </p:txBody>
      </p:sp>
      <p:sp>
        <p:nvSpPr>
          <p:cNvPr id="37" name="文字方塊 36"/>
          <p:cNvSpPr txBox="1"/>
          <p:nvPr/>
        </p:nvSpPr>
        <p:spPr>
          <a:xfrm>
            <a:off x="3550423" y="1043444"/>
            <a:ext cx="24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search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80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24" name="矩形 23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467544" y="3544553"/>
            <a:ext cx="1655380" cy="332238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4348734" y="395510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</a:t>
            </a:r>
            <a:endParaRPr lang="zh-TW" altLang="en-US" dirty="0"/>
          </a:p>
        </p:txBody>
      </p:sp>
      <p:sp>
        <p:nvSpPr>
          <p:cNvPr id="50" name="圓角矩形 49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圖片 6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368" y="2208943"/>
            <a:ext cx="1362265" cy="1800476"/>
          </a:xfrm>
          <a:prstGeom prst="rect">
            <a:avLst/>
          </a:prstGeom>
        </p:spPr>
      </p:pic>
      <p:sp>
        <p:nvSpPr>
          <p:cNvPr id="67" name="文字方塊 66"/>
          <p:cNvSpPr txBox="1"/>
          <p:nvPr/>
        </p:nvSpPr>
        <p:spPr>
          <a:xfrm>
            <a:off x="3208710" y="2405604"/>
            <a:ext cx="399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/>
              <a:t>9</a:t>
            </a:r>
            <a:endParaRPr lang="zh-TW" altLang="en-US" sz="3200" dirty="0"/>
          </a:p>
        </p:txBody>
      </p:sp>
      <p:cxnSp>
        <p:nvCxnSpPr>
          <p:cNvPr id="68" name="直線單箭頭接點 67"/>
          <p:cNvCxnSpPr/>
          <p:nvPr/>
        </p:nvCxnSpPr>
        <p:spPr>
          <a:xfrm>
            <a:off x="4601601" y="4268945"/>
            <a:ext cx="351713" cy="35414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字方塊 40"/>
          <p:cNvSpPr txBox="1"/>
          <p:nvPr/>
        </p:nvSpPr>
        <p:spPr>
          <a:xfrm>
            <a:off x="7855639" y="365554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 = 6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47" name="直線單箭頭接點 46"/>
          <p:cNvCxnSpPr/>
          <p:nvPr/>
        </p:nvCxnSpPr>
        <p:spPr>
          <a:xfrm flipV="1">
            <a:off x="6494789" y="4511251"/>
            <a:ext cx="359802" cy="25918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文字方塊 50"/>
          <p:cNvSpPr txBox="1"/>
          <p:nvPr/>
        </p:nvSpPr>
        <p:spPr>
          <a:xfrm>
            <a:off x="6234803" y="466037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1755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Node *y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(9);</a:t>
            </a:r>
          </a:p>
          <a:p>
            <a:pPr defTabSz="360000"/>
            <a:r>
              <a:rPr lang="en-US" altLang="zh-TW" sz="1800" dirty="0" err="1" smtClean="0"/>
              <a:t>cout</a:t>
            </a:r>
            <a:r>
              <a:rPr lang="en-US" altLang="zh-TW" sz="1800" dirty="0" smtClean="0"/>
              <a:t> &lt;&lt; y-&gt;data;</a:t>
            </a:r>
            <a:br>
              <a:rPr lang="en-US" altLang="zh-TW" sz="1800" dirty="0" smtClean="0"/>
            </a:br>
            <a:r>
              <a:rPr lang="en-US" altLang="zh-TW" sz="1800" dirty="0" smtClean="0"/>
              <a:t>delete y;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(6);</a:t>
            </a:r>
          </a:p>
          <a:p>
            <a:pPr defTabSz="360000"/>
            <a:endParaRPr lang="en-US" altLang="zh-TW" sz="1800" dirty="0" smtClean="0"/>
          </a:p>
          <a:p>
            <a:pPr defTabSz="360000"/>
            <a:r>
              <a:rPr lang="en-US" altLang="zh-TW" sz="1800" dirty="0"/>
              <a:t>Node *search(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d){</a:t>
            </a:r>
          </a:p>
          <a:p>
            <a:pPr defTabSz="360000"/>
            <a:r>
              <a:rPr lang="en-US" altLang="zh-TW" sz="1800" dirty="0"/>
              <a:t>	Node *p = front;</a:t>
            </a:r>
          </a:p>
          <a:p>
            <a:pPr defTabSz="360000"/>
            <a:r>
              <a:rPr lang="en-US" altLang="zh-TW" sz="1800" dirty="0"/>
              <a:t>	while(p!=NULL){</a:t>
            </a:r>
          </a:p>
          <a:p>
            <a:pPr defTabSz="360000"/>
            <a:r>
              <a:rPr lang="en-US" altLang="zh-TW" sz="1800" dirty="0"/>
              <a:t>		if(p-&gt;data==d){</a:t>
            </a:r>
          </a:p>
          <a:p>
            <a:pPr defTabSz="360000"/>
            <a:r>
              <a:rPr lang="en-US" altLang="zh-TW" sz="1800" dirty="0"/>
              <a:t>			Node *q = new Node(d);</a:t>
            </a:r>
            <a:r>
              <a:rPr lang="zh-TW" altLang="en-US" sz="1800" dirty="0"/>
              <a:t> </a:t>
            </a:r>
          </a:p>
          <a:p>
            <a:pPr defTabSz="360000"/>
            <a:r>
              <a:rPr lang="en-US" altLang="zh-TW" sz="1800" dirty="0"/>
              <a:t>			return(q);</a:t>
            </a:r>
          </a:p>
          <a:p>
            <a:pPr defTabSz="360000"/>
            <a:r>
              <a:rPr lang="en-US" altLang="zh-TW" sz="1800" dirty="0"/>
              <a:t>		}</a:t>
            </a:r>
          </a:p>
          <a:p>
            <a:pPr defTabSz="360000"/>
            <a:r>
              <a:rPr lang="en-US" altLang="zh-TW" sz="1800" dirty="0"/>
              <a:t>		p=p-&gt;next;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return(NULL);</a:t>
            </a:r>
          </a:p>
          <a:p>
            <a:pPr defTabSz="360000"/>
            <a:r>
              <a:rPr lang="en-US" altLang="zh-TW" sz="1800" dirty="0"/>
              <a:t>}</a:t>
            </a:r>
          </a:p>
        </p:txBody>
      </p:sp>
      <p:sp>
        <p:nvSpPr>
          <p:cNvPr id="37" name="文字方塊 36"/>
          <p:cNvSpPr txBox="1"/>
          <p:nvPr/>
        </p:nvSpPr>
        <p:spPr>
          <a:xfrm>
            <a:off x="3550423" y="1043444"/>
            <a:ext cx="24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search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81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24" name="矩形 23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467544" y="3814506"/>
            <a:ext cx="1655380" cy="332238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4348734" y="395510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</a:t>
            </a:r>
            <a:endParaRPr lang="zh-TW" altLang="en-US" dirty="0"/>
          </a:p>
        </p:txBody>
      </p:sp>
      <p:sp>
        <p:nvSpPr>
          <p:cNvPr id="50" name="圓角矩形 49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圖片 6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368" y="2208943"/>
            <a:ext cx="1362265" cy="1800476"/>
          </a:xfrm>
          <a:prstGeom prst="rect">
            <a:avLst/>
          </a:prstGeom>
        </p:spPr>
      </p:pic>
      <p:sp>
        <p:nvSpPr>
          <p:cNvPr id="67" name="文字方塊 66"/>
          <p:cNvSpPr txBox="1"/>
          <p:nvPr/>
        </p:nvSpPr>
        <p:spPr>
          <a:xfrm>
            <a:off x="3208710" y="2405604"/>
            <a:ext cx="399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/>
              <a:t>9</a:t>
            </a:r>
            <a:endParaRPr lang="zh-TW" altLang="en-US" sz="3200" dirty="0"/>
          </a:p>
        </p:txBody>
      </p:sp>
      <p:cxnSp>
        <p:nvCxnSpPr>
          <p:cNvPr id="68" name="直線單箭頭接點 67"/>
          <p:cNvCxnSpPr/>
          <p:nvPr/>
        </p:nvCxnSpPr>
        <p:spPr>
          <a:xfrm>
            <a:off x="4601601" y="4268945"/>
            <a:ext cx="351713" cy="35414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字方塊 40"/>
          <p:cNvSpPr txBox="1"/>
          <p:nvPr/>
        </p:nvSpPr>
        <p:spPr>
          <a:xfrm>
            <a:off x="7855639" y="365554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 = 6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47" name="直線單箭頭接點 46"/>
          <p:cNvCxnSpPr/>
          <p:nvPr/>
        </p:nvCxnSpPr>
        <p:spPr>
          <a:xfrm flipV="1">
            <a:off x="6494789" y="4511251"/>
            <a:ext cx="359802" cy="25918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文字方塊 50"/>
          <p:cNvSpPr txBox="1"/>
          <p:nvPr/>
        </p:nvSpPr>
        <p:spPr>
          <a:xfrm>
            <a:off x="6234803" y="466037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4161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Node *y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(9);</a:t>
            </a:r>
          </a:p>
          <a:p>
            <a:pPr defTabSz="360000"/>
            <a:r>
              <a:rPr lang="en-US" altLang="zh-TW" sz="1800" dirty="0" err="1" smtClean="0"/>
              <a:t>cout</a:t>
            </a:r>
            <a:r>
              <a:rPr lang="en-US" altLang="zh-TW" sz="1800" dirty="0" smtClean="0"/>
              <a:t> &lt;&lt; y-&gt;data;</a:t>
            </a:r>
            <a:br>
              <a:rPr lang="en-US" altLang="zh-TW" sz="1800" dirty="0" smtClean="0"/>
            </a:br>
            <a:r>
              <a:rPr lang="en-US" altLang="zh-TW" sz="1800" dirty="0" smtClean="0"/>
              <a:t>delete y;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(6);</a:t>
            </a:r>
          </a:p>
          <a:p>
            <a:pPr defTabSz="360000"/>
            <a:endParaRPr lang="en-US" altLang="zh-TW" sz="1800" dirty="0" smtClean="0"/>
          </a:p>
          <a:p>
            <a:pPr defTabSz="360000"/>
            <a:r>
              <a:rPr lang="en-US" altLang="zh-TW" sz="1800" dirty="0"/>
              <a:t>Node *search(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d){</a:t>
            </a:r>
          </a:p>
          <a:p>
            <a:pPr defTabSz="360000"/>
            <a:r>
              <a:rPr lang="en-US" altLang="zh-TW" sz="1800" dirty="0"/>
              <a:t>	Node *p = front;</a:t>
            </a:r>
          </a:p>
          <a:p>
            <a:pPr defTabSz="360000"/>
            <a:r>
              <a:rPr lang="en-US" altLang="zh-TW" sz="1800" dirty="0"/>
              <a:t>	while(p!=NULL){</a:t>
            </a:r>
          </a:p>
          <a:p>
            <a:pPr defTabSz="360000"/>
            <a:r>
              <a:rPr lang="en-US" altLang="zh-TW" sz="1800" dirty="0"/>
              <a:t>		if(p-&gt;data==d){</a:t>
            </a:r>
          </a:p>
          <a:p>
            <a:pPr defTabSz="360000"/>
            <a:r>
              <a:rPr lang="en-US" altLang="zh-TW" sz="1800" dirty="0"/>
              <a:t>			Node *q = new Node(d);</a:t>
            </a:r>
            <a:r>
              <a:rPr lang="zh-TW" altLang="en-US" sz="1800" dirty="0"/>
              <a:t> </a:t>
            </a:r>
          </a:p>
          <a:p>
            <a:pPr defTabSz="360000"/>
            <a:r>
              <a:rPr lang="en-US" altLang="zh-TW" sz="1800" dirty="0"/>
              <a:t>			return(q);</a:t>
            </a:r>
          </a:p>
          <a:p>
            <a:pPr defTabSz="360000"/>
            <a:r>
              <a:rPr lang="en-US" altLang="zh-TW" sz="1800" dirty="0"/>
              <a:t>		}</a:t>
            </a:r>
          </a:p>
          <a:p>
            <a:pPr defTabSz="360000"/>
            <a:r>
              <a:rPr lang="en-US" altLang="zh-TW" sz="1800" dirty="0"/>
              <a:t>		p=p-&gt;next;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return(NULL);</a:t>
            </a:r>
          </a:p>
          <a:p>
            <a:pPr defTabSz="360000"/>
            <a:r>
              <a:rPr lang="en-US" altLang="zh-TW" sz="1800" dirty="0"/>
              <a:t>}</a:t>
            </a:r>
          </a:p>
        </p:txBody>
      </p:sp>
      <p:sp>
        <p:nvSpPr>
          <p:cNvPr id="37" name="文字方塊 36"/>
          <p:cNvSpPr txBox="1"/>
          <p:nvPr/>
        </p:nvSpPr>
        <p:spPr>
          <a:xfrm>
            <a:off x="3550423" y="1043444"/>
            <a:ext cx="24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search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82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24" name="矩形 23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828388" y="4087456"/>
            <a:ext cx="1655380" cy="332238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4348734" y="395510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</a:t>
            </a:r>
            <a:endParaRPr lang="zh-TW" altLang="en-US" dirty="0"/>
          </a:p>
        </p:txBody>
      </p:sp>
      <p:sp>
        <p:nvSpPr>
          <p:cNvPr id="50" name="圓角矩形 49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圖片 6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368" y="2208943"/>
            <a:ext cx="1362265" cy="1800476"/>
          </a:xfrm>
          <a:prstGeom prst="rect">
            <a:avLst/>
          </a:prstGeom>
        </p:spPr>
      </p:pic>
      <p:sp>
        <p:nvSpPr>
          <p:cNvPr id="67" name="文字方塊 66"/>
          <p:cNvSpPr txBox="1"/>
          <p:nvPr/>
        </p:nvSpPr>
        <p:spPr>
          <a:xfrm>
            <a:off x="3208710" y="2405604"/>
            <a:ext cx="399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/>
              <a:t>9</a:t>
            </a:r>
            <a:endParaRPr lang="zh-TW" altLang="en-US" sz="3200" dirty="0"/>
          </a:p>
        </p:txBody>
      </p:sp>
      <p:cxnSp>
        <p:nvCxnSpPr>
          <p:cNvPr id="68" name="直線單箭頭接點 67"/>
          <p:cNvCxnSpPr/>
          <p:nvPr/>
        </p:nvCxnSpPr>
        <p:spPr>
          <a:xfrm>
            <a:off x="4601601" y="4268945"/>
            <a:ext cx="351713" cy="35414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字方塊 40"/>
          <p:cNvSpPr txBox="1"/>
          <p:nvPr/>
        </p:nvSpPr>
        <p:spPr>
          <a:xfrm>
            <a:off x="7855639" y="365554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 = 6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47" name="直線單箭頭接點 46"/>
          <p:cNvCxnSpPr/>
          <p:nvPr/>
        </p:nvCxnSpPr>
        <p:spPr>
          <a:xfrm flipV="1">
            <a:off x="6494789" y="4511251"/>
            <a:ext cx="359802" cy="25918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文字方塊 50"/>
          <p:cNvSpPr txBox="1"/>
          <p:nvPr/>
        </p:nvSpPr>
        <p:spPr>
          <a:xfrm>
            <a:off x="6234803" y="466037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4085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Node *y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(9);</a:t>
            </a:r>
          </a:p>
          <a:p>
            <a:pPr defTabSz="360000"/>
            <a:r>
              <a:rPr lang="en-US" altLang="zh-TW" sz="1800" dirty="0" err="1" smtClean="0"/>
              <a:t>cout</a:t>
            </a:r>
            <a:r>
              <a:rPr lang="en-US" altLang="zh-TW" sz="1800" dirty="0" smtClean="0"/>
              <a:t> &lt;&lt; y-&gt;data;</a:t>
            </a:r>
            <a:br>
              <a:rPr lang="en-US" altLang="zh-TW" sz="1800" dirty="0" smtClean="0"/>
            </a:br>
            <a:r>
              <a:rPr lang="en-US" altLang="zh-TW" sz="1800" dirty="0" smtClean="0"/>
              <a:t>delete y;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(6);</a:t>
            </a:r>
          </a:p>
          <a:p>
            <a:pPr defTabSz="360000"/>
            <a:endParaRPr lang="en-US" altLang="zh-TW" sz="1800" dirty="0" smtClean="0"/>
          </a:p>
          <a:p>
            <a:pPr defTabSz="360000"/>
            <a:r>
              <a:rPr lang="en-US" altLang="zh-TW" sz="1800" dirty="0"/>
              <a:t>Node *search(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d){</a:t>
            </a:r>
          </a:p>
          <a:p>
            <a:pPr defTabSz="360000"/>
            <a:r>
              <a:rPr lang="en-US" altLang="zh-TW" sz="1800" dirty="0"/>
              <a:t>	Node *p = front;</a:t>
            </a:r>
          </a:p>
          <a:p>
            <a:pPr defTabSz="360000"/>
            <a:r>
              <a:rPr lang="en-US" altLang="zh-TW" sz="1800" dirty="0"/>
              <a:t>	while(p!=NULL){</a:t>
            </a:r>
          </a:p>
          <a:p>
            <a:pPr defTabSz="360000"/>
            <a:r>
              <a:rPr lang="en-US" altLang="zh-TW" sz="1800" dirty="0"/>
              <a:t>		if(p-&gt;data==d){</a:t>
            </a:r>
          </a:p>
          <a:p>
            <a:pPr defTabSz="360000"/>
            <a:r>
              <a:rPr lang="en-US" altLang="zh-TW" sz="1800" dirty="0"/>
              <a:t>			Node *q = new Node(d);</a:t>
            </a:r>
            <a:r>
              <a:rPr lang="zh-TW" altLang="en-US" sz="1800" dirty="0"/>
              <a:t> </a:t>
            </a:r>
          </a:p>
          <a:p>
            <a:pPr defTabSz="360000"/>
            <a:r>
              <a:rPr lang="en-US" altLang="zh-TW" sz="1800" dirty="0"/>
              <a:t>			return(q);</a:t>
            </a:r>
          </a:p>
          <a:p>
            <a:pPr defTabSz="360000"/>
            <a:r>
              <a:rPr lang="en-US" altLang="zh-TW" sz="1800" dirty="0"/>
              <a:t>		}</a:t>
            </a:r>
          </a:p>
          <a:p>
            <a:pPr defTabSz="360000"/>
            <a:r>
              <a:rPr lang="en-US" altLang="zh-TW" sz="1800" dirty="0"/>
              <a:t>		p=p-&gt;next;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return(NULL);</a:t>
            </a:r>
          </a:p>
          <a:p>
            <a:pPr defTabSz="360000"/>
            <a:r>
              <a:rPr lang="en-US" altLang="zh-TW" sz="1800" dirty="0"/>
              <a:t>}</a:t>
            </a:r>
          </a:p>
        </p:txBody>
      </p:sp>
      <p:sp>
        <p:nvSpPr>
          <p:cNvPr id="37" name="文字方塊 36"/>
          <p:cNvSpPr txBox="1"/>
          <p:nvPr/>
        </p:nvSpPr>
        <p:spPr>
          <a:xfrm>
            <a:off x="3550423" y="1043444"/>
            <a:ext cx="24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search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83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24" name="矩形 23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856082" y="5211105"/>
            <a:ext cx="1267646" cy="332238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4348734" y="395510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</a:t>
            </a:r>
            <a:endParaRPr lang="zh-TW" altLang="en-US" dirty="0"/>
          </a:p>
        </p:txBody>
      </p:sp>
      <p:sp>
        <p:nvSpPr>
          <p:cNvPr id="50" name="圓角矩形 49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圖片 6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368" y="2208943"/>
            <a:ext cx="1362265" cy="1800476"/>
          </a:xfrm>
          <a:prstGeom prst="rect">
            <a:avLst/>
          </a:prstGeom>
        </p:spPr>
      </p:pic>
      <p:sp>
        <p:nvSpPr>
          <p:cNvPr id="67" name="文字方塊 66"/>
          <p:cNvSpPr txBox="1"/>
          <p:nvPr/>
        </p:nvSpPr>
        <p:spPr>
          <a:xfrm>
            <a:off x="3208710" y="2405604"/>
            <a:ext cx="399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/>
              <a:t>9</a:t>
            </a:r>
            <a:endParaRPr lang="zh-TW" altLang="en-US" sz="3200" dirty="0"/>
          </a:p>
        </p:txBody>
      </p:sp>
      <p:cxnSp>
        <p:nvCxnSpPr>
          <p:cNvPr id="68" name="直線單箭頭接點 67"/>
          <p:cNvCxnSpPr/>
          <p:nvPr/>
        </p:nvCxnSpPr>
        <p:spPr>
          <a:xfrm>
            <a:off x="4601601" y="4268945"/>
            <a:ext cx="351713" cy="35414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字方塊 40"/>
          <p:cNvSpPr txBox="1"/>
          <p:nvPr/>
        </p:nvSpPr>
        <p:spPr>
          <a:xfrm>
            <a:off x="7855639" y="365554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 = 6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53" name="直線單箭頭接點 52"/>
          <p:cNvCxnSpPr/>
          <p:nvPr/>
        </p:nvCxnSpPr>
        <p:spPr>
          <a:xfrm flipV="1">
            <a:off x="7287402" y="4876452"/>
            <a:ext cx="454518" cy="25918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文字方塊 53"/>
          <p:cNvSpPr txBox="1"/>
          <p:nvPr/>
        </p:nvSpPr>
        <p:spPr>
          <a:xfrm>
            <a:off x="7027416" y="502557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2556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Node *y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(9);</a:t>
            </a:r>
          </a:p>
          <a:p>
            <a:pPr defTabSz="360000"/>
            <a:r>
              <a:rPr lang="en-US" altLang="zh-TW" sz="1800" dirty="0" err="1" smtClean="0"/>
              <a:t>cout</a:t>
            </a:r>
            <a:r>
              <a:rPr lang="en-US" altLang="zh-TW" sz="1800" dirty="0" smtClean="0"/>
              <a:t> &lt;&lt; y-&gt;data;</a:t>
            </a:r>
            <a:br>
              <a:rPr lang="en-US" altLang="zh-TW" sz="1800" dirty="0" smtClean="0"/>
            </a:br>
            <a:r>
              <a:rPr lang="en-US" altLang="zh-TW" sz="1800" dirty="0" smtClean="0"/>
              <a:t>delete y;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(6);</a:t>
            </a:r>
          </a:p>
          <a:p>
            <a:pPr defTabSz="360000"/>
            <a:endParaRPr lang="en-US" altLang="zh-TW" sz="1800" dirty="0" smtClean="0"/>
          </a:p>
          <a:p>
            <a:pPr defTabSz="360000"/>
            <a:r>
              <a:rPr lang="en-US" altLang="zh-TW" sz="1800" dirty="0"/>
              <a:t>Node *search(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d){</a:t>
            </a:r>
          </a:p>
          <a:p>
            <a:pPr defTabSz="360000"/>
            <a:r>
              <a:rPr lang="en-US" altLang="zh-TW" sz="1800" dirty="0"/>
              <a:t>	Node *p = front;</a:t>
            </a:r>
          </a:p>
          <a:p>
            <a:pPr defTabSz="360000"/>
            <a:r>
              <a:rPr lang="en-US" altLang="zh-TW" sz="1800" dirty="0"/>
              <a:t>	while(p!=NULL){</a:t>
            </a:r>
          </a:p>
          <a:p>
            <a:pPr defTabSz="360000"/>
            <a:r>
              <a:rPr lang="en-US" altLang="zh-TW" sz="1800" dirty="0"/>
              <a:t>		if(p-&gt;data==d){</a:t>
            </a:r>
          </a:p>
          <a:p>
            <a:pPr defTabSz="360000"/>
            <a:r>
              <a:rPr lang="en-US" altLang="zh-TW" sz="1800" dirty="0"/>
              <a:t>			Node *q = new Node(d);</a:t>
            </a:r>
            <a:r>
              <a:rPr lang="zh-TW" altLang="en-US" sz="1800" dirty="0"/>
              <a:t> </a:t>
            </a:r>
          </a:p>
          <a:p>
            <a:pPr defTabSz="360000"/>
            <a:r>
              <a:rPr lang="en-US" altLang="zh-TW" sz="1800" dirty="0"/>
              <a:t>			return(q);</a:t>
            </a:r>
          </a:p>
          <a:p>
            <a:pPr defTabSz="360000"/>
            <a:r>
              <a:rPr lang="en-US" altLang="zh-TW" sz="1800" dirty="0"/>
              <a:t>		}</a:t>
            </a:r>
          </a:p>
          <a:p>
            <a:pPr defTabSz="360000"/>
            <a:r>
              <a:rPr lang="en-US" altLang="zh-TW" sz="1800" dirty="0"/>
              <a:t>		p=p-&gt;next;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return(NULL);</a:t>
            </a:r>
          </a:p>
          <a:p>
            <a:pPr defTabSz="360000"/>
            <a:r>
              <a:rPr lang="en-US" altLang="zh-TW" sz="1800" dirty="0"/>
              <a:t>}</a:t>
            </a:r>
          </a:p>
        </p:txBody>
      </p:sp>
      <p:sp>
        <p:nvSpPr>
          <p:cNvPr id="37" name="文字方塊 36"/>
          <p:cNvSpPr txBox="1"/>
          <p:nvPr/>
        </p:nvSpPr>
        <p:spPr>
          <a:xfrm>
            <a:off x="3550423" y="1043444"/>
            <a:ext cx="24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search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84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24" name="矩形 23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467544" y="3826213"/>
            <a:ext cx="1800200" cy="332238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4348734" y="395510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</a:t>
            </a:r>
            <a:endParaRPr lang="zh-TW" altLang="en-US" dirty="0"/>
          </a:p>
        </p:txBody>
      </p:sp>
      <p:sp>
        <p:nvSpPr>
          <p:cNvPr id="50" name="圓角矩形 49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圖片 6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368" y="2208943"/>
            <a:ext cx="1362265" cy="1800476"/>
          </a:xfrm>
          <a:prstGeom prst="rect">
            <a:avLst/>
          </a:prstGeom>
        </p:spPr>
      </p:pic>
      <p:sp>
        <p:nvSpPr>
          <p:cNvPr id="67" name="文字方塊 66"/>
          <p:cNvSpPr txBox="1"/>
          <p:nvPr/>
        </p:nvSpPr>
        <p:spPr>
          <a:xfrm>
            <a:off x="3208710" y="2405604"/>
            <a:ext cx="399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/>
              <a:t>9</a:t>
            </a:r>
            <a:endParaRPr lang="zh-TW" altLang="en-US" sz="3200" dirty="0"/>
          </a:p>
        </p:txBody>
      </p:sp>
      <p:cxnSp>
        <p:nvCxnSpPr>
          <p:cNvPr id="68" name="直線單箭頭接點 67"/>
          <p:cNvCxnSpPr/>
          <p:nvPr/>
        </p:nvCxnSpPr>
        <p:spPr>
          <a:xfrm>
            <a:off x="4601601" y="4268945"/>
            <a:ext cx="351713" cy="35414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字方塊 40"/>
          <p:cNvSpPr txBox="1"/>
          <p:nvPr/>
        </p:nvSpPr>
        <p:spPr>
          <a:xfrm>
            <a:off x="7855639" y="365554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 = 6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53" name="直線單箭頭接點 52"/>
          <p:cNvCxnSpPr/>
          <p:nvPr/>
        </p:nvCxnSpPr>
        <p:spPr>
          <a:xfrm flipV="1">
            <a:off x="7287402" y="4876452"/>
            <a:ext cx="454518" cy="25918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文字方塊 53"/>
          <p:cNvSpPr txBox="1"/>
          <p:nvPr/>
        </p:nvSpPr>
        <p:spPr>
          <a:xfrm>
            <a:off x="7027416" y="502557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4167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Node *y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(9);</a:t>
            </a:r>
          </a:p>
          <a:p>
            <a:pPr defTabSz="360000"/>
            <a:r>
              <a:rPr lang="en-US" altLang="zh-TW" sz="1800" dirty="0" err="1" smtClean="0"/>
              <a:t>cout</a:t>
            </a:r>
            <a:r>
              <a:rPr lang="en-US" altLang="zh-TW" sz="1800" dirty="0" smtClean="0"/>
              <a:t> &lt;&lt; y-&gt;data;</a:t>
            </a:r>
            <a:br>
              <a:rPr lang="en-US" altLang="zh-TW" sz="1800" dirty="0" smtClean="0"/>
            </a:br>
            <a:r>
              <a:rPr lang="en-US" altLang="zh-TW" sz="1800" dirty="0" smtClean="0"/>
              <a:t>delete y;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(6);</a:t>
            </a:r>
          </a:p>
          <a:p>
            <a:pPr defTabSz="360000"/>
            <a:endParaRPr lang="en-US" altLang="zh-TW" sz="1800" dirty="0" smtClean="0"/>
          </a:p>
          <a:p>
            <a:pPr defTabSz="360000"/>
            <a:r>
              <a:rPr lang="en-US" altLang="zh-TW" sz="1800" dirty="0"/>
              <a:t>Node *search(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d){</a:t>
            </a:r>
          </a:p>
          <a:p>
            <a:pPr defTabSz="360000"/>
            <a:r>
              <a:rPr lang="en-US" altLang="zh-TW" sz="1800" dirty="0"/>
              <a:t>	Node *p = front;</a:t>
            </a:r>
          </a:p>
          <a:p>
            <a:pPr defTabSz="360000"/>
            <a:r>
              <a:rPr lang="en-US" altLang="zh-TW" sz="1800" dirty="0"/>
              <a:t>	while(p!=NULL){</a:t>
            </a:r>
          </a:p>
          <a:p>
            <a:pPr defTabSz="360000"/>
            <a:r>
              <a:rPr lang="en-US" altLang="zh-TW" sz="1800" dirty="0"/>
              <a:t>		if(p-&gt;data==d){</a:t>
            </a:r>
          </a:p>
          <a:p>
            <a:pPr defTabSz="360000"/>
            <a:r>
              <a:rPr lang="en-US" altLang="zh-TW" sz="1800" dirty="0"/>
              <a:t>			Node *q = new Node(d);</a:t>
            </a:r>
            <a:r>
              <a:rPr lang="zh-TW" altLang="en-US" sz="1800" dirty="0"/>
              <a:t> </a:t>
            </a:r>
          </a:p>
          <a:p>
            <a:pPr defTabSz="360000"/>
            <a:r>
              <a:rPr lang="en-US" altLang="zh-TW" sz="1800" dirty="0"/>
              <a:t>			return(q);</a:t>
            </a:r>
          </a:p>
          <a:p>
            <a:pPr defTabSz="360000"/>
            <a:r>
              <a:rPr lang="en-US" altLang="zh-TW" sz="1800" dirty="0"/>
              <a:t>		}</a:t>
            </a:r>
          </a:p>
          <a:p>
            <a:pPr defTabSz="360000"/>
            <a:r>
              <a:rPr lang="en-US" altLang="zh-TW" sz="1800" dirty="0"/>
              <a:t>		p=p-&gt;next;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return(NULL);</a:t>
            </a:r>
          </a:p>
          <a:p>
            <a:pPr defTabSz="360000"/>
            <a:r>
              <a:rPr lang="en-US" altLang="zh-TW" sz="1800" dirty="0"/>
              <a:t>}</a:t>
            </a:r>
          </a:p>
        </p:txBody>
      </p:sp>
      <p:sp>
        <p:nvSpPr>
          <p:cNvPr id="37" name="文字方塊 36"/>
          <p:cNvSpPr txBox="1"/>
          <p:nvPr/>
        </p:nvSpPr>
        <p:spPr>
          <a:xfrm>
            <a:off x="3550423" y="1043444"/>
            <a:ext cx="24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search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85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24" name="矩形 23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845002" y="4104874"/>
            <a:ext cx="1584176" cy="332238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4348734" y="395510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</a:t>
            </a:r>
            <a:endParaRPr lang="zh-TW" altLang="en-US" dirty="0"/>
          </a:p>
        </p:txBody>
      </p:sp>
      <p:sp>
        <p:nvSpPr>
          <p:cNvPr id="50" name="圓角矩形 49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圖片 6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368" y="2208943"/>
            <a:ext cx="1362265" cy="1800476"/>
          </a:xfrm>
          <a:prstGeom prst="rect">
            <a:avLst/>
          </a:prstGeom>
        </p:spPr>
      </p:pic>
      <p:sp>
        <p:nvSpPr>
          <p:cNvPr id="67" name="文字方塊 66"/>
          <p:cNvSpPr txBox="1"/>
          <p:nvPr/>
        </p:nvSpPr>
        <p:spPr>
          <a:xfrm>
            <a:off x="3208710" y="2405604"/>
            <a:ext cx="399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/>
              <a:t>9</a:t>
            </a:r>
            <a:endParaRPr lang="zh-TW" altLang="en-US" sz="3200" dirty="0"/>
          </a:p>
        </p:txBody>
      </p:sp>
      <p:cxnSp>
        <p:nvCxnSpPr>
          <p:cNvPr id="68" name="直線單箭頭接點 67"/>
          <p:cNvCxnSpPr/>
          <p:nvPr/>
        </p:nvCxnSpPr>
        <p:spPr>
          <a:xfrm>
            <a:off x="4601601" y="4268945"/>
            <a:ext cx="351713" cy="35414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字方塊 40"/>
          <p:cNvSpPr txBox="1"/>
          <p:nvPr/>
        </p:nvSpPr>
        <p:spPr>
          <a:xfrm>
            <a:off x="7855639" y="365554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 = 6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53" name="直線單箭頭接點 52"/>
          <p:cNvCxnSpPr/>
          <p:nvPr/>
        </p:nvCxnSpPr>
        <p:spPr>
          <a:xfrm flipV="1">
            <a:off x="7287402" y="4876452"/>
            <a:ext cx="454518" cy="25918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文字方塊 53"/>
          <p:cNvSpPr txBox="1"/>
          <p:nvPr/>
        </p:nvSpPr>
        <p:spPr>
          <a:xfrm>
            <a:off x="7027416" y="502557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5974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Node *y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(9);</a:t>
            </a:r>
          </a:p>
          <a:p>
            <a:pPr defTabSz="360000"/>
            <a:r>
              <a:rPr lang="en-US" altLang="zh-TW" sz="1800" dirty="0" err="1" smtClean="0"/>
              <a:t>cout</a:t>
            </a:r>
            <a:r>
              <a:rPr lang="en-US" altLang="zh-TW" sz="1800" dirty="0" smtClean="0"/>
              <a:t> &lt;&lt; y-&gt;data;</a:t>
            </a:r>
            <a:br>
              <a:rPr lang="en-US" altLang="zh-TW" sz="1800" dirty="0" smtClean="0"/>
            </a:br>
            <a:r>
              <a:rPr lang="en-US" altLang="zh-TW" sz="1800" dirty="0" smtClean="0"/>
              <a:t>delete y;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(6);</a:t>
            </a:r>
          </a:p>
          <a:p>
            <a:pPr defTabSz="360000"/>
            <a:endParaRPr lang="en-US" altLang="zh-TW" sz="1800" dirty="0" smtClean="0"/>
          </a:p>
          <a:p>
            <a:pPr defTabSz="360000"/>
            <a:r>
              <a:rPr lang="en-US" altLang="zh-TW" sz="1800" dirty="0"/>
              <a:t>Node *search(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d){</a:t>
            </a:r>
          </a:p>
          <a:p>
            <a:pPr defTabSz="360000"/>
            <a:r>
              <a:rPr lang="en-US" altLang="zh-TW" sz="1800" dirty="0"/>
              <a:t>	Node *p = front;</a:t>
            </a:r>
          </a:p>
          <a:p>
            <a:pPr defTabSz="360000"/>
            <a:r>
              <a:rPr lang="en-US" altLang="zh-TW" sz="1800" dirty="0"/>
              <a:t>	while(p!=NULL){</a:t>
            </a:r>
          </a:p>
          <a:p>
            <a:pPr defTabSz="360000"/>
            <a:r>
              <a:rPr lang="en-US" altLang="zh-TW" sz="1800" dirty="0"/>
              <a:t>		if(p-&gt;data==d){</a:t>
            </a:r>
          </a:p>
          <a:p>
            <a:pPr defTabSz="360000"/>
            <a:r>
              <a:rPr lang="en-US" altLang="zh-TW" sz="1800" dirty="0"/>
              <a:t>			Node *q = new Node(d);</a:t>
            </a:r>
            <a:r>
              <a:rPr lang="zh-TW" altLang="en-US" sz="1800" dirty="0"/>
              <a:t> </a:t>
            </a:r>
          </a:p>
          <a:p>
            <a:pPr defTabSz="360000"/>
            <a:r>
              <a:rPr lang="en-US" altLang="zh-TW" sz="1800" dirty="0"/>
              <a:t>			return(q);</a:t>
            </a:r>
          </a:p>
          <a:p>
            <a:pPr defTabSz="360000"/>
            <a:r>
              <a:rPr lang="en-US" altLang="zh-TW" sz="1800" dirty="0"/>
              <a:t>		}</a:t>
            </a:r>
          </a:p>
          <a:p>
            <a:pPr defTabSz="360000"/>
            <a:r>
              <a:rPr lang="en-US" altLang="zh-TW" sz="1800" dirty="0"/>
              <a:t>		p=p-&gt;next;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return(NULL);</a:t>
            </a:r>
          </a:p>
          <a:p>
            <a:pPr defTabSz="360000"/>
            <a:r>
              <a:rPr lang="en-US" altLang="zh-TW" sz="1800" dirty="0"/>
              <a:t>}</a:t>
            </a:r>
          </a:p>
        </p:txBody>
      </p:sp>
      <p:sp>
        <p:nvSpPr>
          <p:cNvPr id="37" name="文字方塊 36"/>
          <p:cNvSpPr txBox="1"/>
          <p:nvPr/>
        </p:nvSpPr>
        <p:spPr>
          <a:xfrm>
            <a:off x="3550423" y="1043444"/>
            <a:ext cx="24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search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86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24" name="矩形 23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845002" y="5206420"/>
            <a:ext cx="1584176" cy="332238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4348734" y="395510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</a:t>
            </a:r>
            <a:endParaRPr lang="zh-TW" altLang="en-US" dirty="0"/>
          </a:p>
        </p:txBody>
      </p:sp>
      <p:sp>
        <p:nvSpPr>
          <p:cNvPr id="50" name="圓角矩形 49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圖片 6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368" y="2208943"/>
            <a:ext cx="1362265" cy="1800476"/>
          </a:xfrm>
          <a:prstGeom prst="rect">
            <a:avLst/>
          </a:prstGeom>
        </p:spPr>
      </p:pic>
      <p:sp>
        <p:nvSpPr>
          <p:cNvPr id="67" name="文字方塊 66"/>
          <p:cNvSpPr txBox="1"/>
          <p:nvPr/>
        </p:nvSpPr>
        <p:spPr>
          <a:xfrm>
            <a:off x="3208710" y="2405604"/>
            <a:ext cx="399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/>
              <a:t>9</a:t>
            </a:r>
            <a:endParaRPr lang="zh-TW" altLang="en-US" sz="3200" dirty="0"/>
          </a:p>
        </p:txBody>
      </p:sp>
      <p:cxnSp>
        <p:nvCxnSpPr>
          <p:cNvPr id="68" name="直線單箭頭接點 67"/>
          <p:cNvCxnSpPr/>
          <p:nvPr/>
        </p:nvCxnSpPr>
        <p:spPr>
          <a:xfrm>
            <a:off x="4601601" y="4268945"/>
            <a:ext cx="351713" cy="35414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字方塊 40"/>
          <p:cNvSpPr txBox="1"/>
          <p:nvPr/>
        </p:nvSpPr>
        <p:spPr>
          <a:xfrm>
            <a:off x="7855639" y="365554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 = 6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53" name="直線單箭頭接點 52"/>
          <p:cNvCxnSpPr>
            <a:stCxn id="54" idx="2"/>
          </p:cNvCxnSpPr>
          <p:nvPr/>
        </p:nvCxnSpPr>
        <p:spPr>
          <a:xfrm flipH="1">
            <a:off x="8490305" y="4717796"/>
            <a:ext cx="153247" cy="52675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文字方塊 53"/>
          <p:cNvSpPr txBox="1"/>
          <p:nvPr/>
        </p:nvSpPr>
        <p:spPr>
          <a:xfrm>
            <a:off x="8490305" y="434846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1799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Node *y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(9);</a:t>
            </a:r>
          </a:p>
          <a:p>
            <a:pPr defTabSz="360000"/>
            <a:r>
              <a:rPr lang="en-US" altLang="zh-TW" sz="1800" dirty="0" err="1" smtClean="0"/>
              <a:t>cout</a:t>
            </a:r>
            <a:r>
              <a:rPr lang="en-US" altLang="zh-TW" sz="1800" dirty="0" smtClean="0"/>
              <a:t> &lt;&lt; y-&gt;data;</a:t>
            </a:r>
            <a:br>
              <a:rPr lang="en-US" altLang="zh-TW" sz="1800" dirty="0" smtClean="0"/>
            </a:br>
            <a:r>
              <a:rPr lang="en-US" altLang="zh-TW" sz="1800" dirty="0" smtClean="0"/>
              <a:t>delete y;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(6);</a:t>
            </a:r>
          </a:p>
          <a:p>
            <a:pPr defTabSz="360000"/>
            <a:endParaRPr lang="en-US" altLang="zh-TW" sz="1800" dirty="0" smtClean="0"/>
          </a:p>
          <a:p>
            <a:pPr defTabSz="360000"/>
            <a:r>
              <a:rPr lang="en-US" altLang="zh-TW" sz="1800" dirty="0"/>
              <a:t>Node *search(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d){</a:t>
            </a:r>
          </a:p>
          <a:p>
            <a:pPr defTabSz="360000"/>
            <a:r>
              <a:rPr lang="en-US" altLang="zh-TW" sz="1800" dirty="0"/>
              <a:t>	Node *p = front;</a:t>
            </a:r>
          </a:p>
          <a:p>
            <a:pPr defTabSz="360000"/>
            <a:r>
              <a:rPr lang="en-US" altLang="zh-TW" sz="1800" dirty="0"/>
              <a:t>	while(p!=NULL){</a:t>
            </a:r>
          </a:p>
          <a:p>
            <a:pPr defTabSz="360000"/>
            <a:r>
              <a:rPr lang="en-US" altLang="zh-TW" sz="1800" dirty="0"/>
              <a:t>		if(p-&gt;data==d){</a:t>
            </a:r>
          </a:p>
          <a:p>
            <a:pPr defTabSz="360000"/>
            <a:r>
              <a:rPr lang="en-US" altLang="zh-TW" sz="1800" dirty="0"/>
              <a:t>			Node *q = new Node(d);</a:t>
            </a:r>
            <a:r>
              <a:rPr lang="zh-TW" altLang="en-US" sz="1800" dirty="0"/>
              <a:t> </a:t>
            </a:r>
          </a:p>
          <a:p>
            <a:pPr defTabSz="360000"/>
            <a:r>
              <a:rPr lang="en-US" altLang="zh-TW" sz="1800" dirty="0"/>
              <a:t>			return(q);</a:t>
            </a:r>
          </a:p>
          <a:p>
            <a:pPr defTabSz="360000"/>
            <a:r>
              <a:rPr lang="en-US" altLang="zh-TW" sz="1800" dirty="0"/>
              <a:t>		}</a:t>
            </a:r>
          </a:p>
          <a:p>
            <a:pPr defTabSz="360000"/>
            <a:r>
              <a:rPr lang="en-US" altLang="zh-TW" sz="1800" dirty="0"/>
              <a:t>		p=p-&gt;next;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return(NULL);</a:t>
            </a:r>
          </a:p>
          <a:p>
            <a:pPr defTabSz="360000"/>
            <a:r>
              <a:rPr lang="en-US" altLang="zh-TW" sz="1800" dirty="0"/>
              <a:t>}</a:t>
            </a:r>
          </a:p>
        </p:txBody>
      </p:sp>
      <p:sp>
        <p:nvSpPr>
          <p:cNvPr id="37" name="文字方塊 36"/>
          <p:cNvSpPr txBox="1"/>
          <p:nvPr/>
        </p:nvSpPr>
        <p:spPr>
          <a:xfrm>
            <a:off x="3550423" y="1043444"/>
            <a:ext cx="24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search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87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24" name="矩形 23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467544" y="3816906"/>
            <a:ext cx="1800200" cy="332238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4348734" y="395510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</a:t>
            </a:r>
            <a:endParaRPr lang="zh-TW" altLang="en-US" dirty="0"/>
          </a:p>
        </p:txBody>
      </p:sp>
      <p:sp>
        <p:nvSpPr>
          <p:cNvPr id="50" name="圓角矩形 49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圖片 6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368" y="2208943"/>
            <a:ext cx="1362265" cy="1800476"/>
          </a:xfrm>
          <a:prstGeom prst="rect">
            <a:avLst/>
          </a:prstGeom>
        </p:spPr>
      </p:pic>
      <p:sp>
        <p:nvSpPr>
          <p:cNvPr id="67" name="文字方塊 66"/>
          <p:cNvSpPr txBox="1"/>
          <p:nvPr/>
        </p:nvSpPr>
        <p:spPr>
          <a:xfrm>
            <a:off x="3208710" y="2405604"/>
            <a:ext cx="399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/>
              <a:t>9</a:t>
            </a:r>
            <a:endParaRPr lang="zh-TW" altLang="en-US" sz="3200" dirty="0"/>
          </a:p>
        </p:txBody>
      </p:sp>
      <p:cxnSp>
        <p:nvCxnSpPr>
          <p:cNvPr id="68" name="直線單箭頭接點 67"/>
          <p:cNvCxnSpPr/>
          <p:nvPr/>
        </p:nvCxnSpPr>
        <p:spPr>
          <a:xfrm>
            <a:off x="4601601" y="4268945"/>
            <a:ext cx="351713" cy="35414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字方塊 40"/>
          <p:cNvSpPr txBox="1"/>
          <p:nvPr/>
        </p:nvSpPr>
        <p:spPr>
          <a:xfrm>
            <a:off x="7855639" y="365554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 = 6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53" name="直線單箭頭接點 52"/>
          <p:cNvCxnSpPr>
            <a:stCxn id="54" idx="2"/>
          </p:cNvCxnSpPr>
          <p:nvPr/>
        </p:nvCxnSpPr>
        <p:spPr>
          <a:xfrm flipH="1">
            <a:off x="8490305" y="4717796"/>
            <a:ext cx="153247" cy="52675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文字方塊 53"/>
          <p:cNvSpPr txBox="1"/>
          <p:nvPr/>
        </p:nvSpPr>
        <p:spPr>
          <a:xfrm>
            <a:off x="8490305" y="434846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0946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Node *y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(9);</a:t>
            </a:r>
          </a:p>
          <a:p>
            <a:pPr defTabSz="360000"/>
            <a:r>
              <a:rPr lang="en-US" altLang="zh-TW" sz="1800" dirty="0" err="1" smtClean="0"/>
              <a:t>cout</a:t>
            </a:r>
            <a:r>
              <a:rPr lang="en-US" altLang="zh-TW" sz="1800" dirty="0" smtClean="0"/>
              <a:t> &lt;&lt; y-&gt;data;</a:t>
            </a:r>
            <a:br>
              <a:rPr lang="en-US" altLang="zh-TW" sz="1800" dirty="0" smtClean="0"/>
            </a:br>
            <a:r>
              <a:rPr lang="en-US" altLang="zh-TW" sz="1800" dirty="0" smtClean="0"/>
              <a:t>delete y;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(6);</a:t>
            </a:r>
          </a:p>
          <a:p>
            <a:pPr defTabSz="360000"/>
            <a:endParaRPr lang="en-US" altLang="zh-TW" sz="1800" dirty="0" smtClean="0"/>
          </a:p>
          <a:p>
            <a:pPr defTabSz="360000"/>
            <a:r>
              <a:rPr lang="en-US" altLang="zh-TW" sz="1800" dirty="0"/>
              <a:t>Node *search(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d){</a:t>
            </a:r>
          </a:p>
          <a:p>
            <a:pPr defTabSz="360000"/>
            <a:r>
              <a:rPr lang="en-US" altLang="zh-TW" sz="1800" dirty="0"/>
              <a:t>	Node *p = front;</a:t>
            </a:r>
          </a:p>
          <a:p>
            <a:pPr defTabSz="360000"/>
            <a:r>
              <a:rPr lang="en-US" altLang="zh-TW" sz="1800" dirty="0"/>
              <a:t>	while(p!=NULL){</a:t>
            </a:r>
          </a:p>
          <a:p>
            <a:pPr defTabSz="360000"/>
            <a:r>
              <a:rPr lang="en-US" altLang="zh-TW" sz="1800" dirty="0"/>
              <a:t>		if(p-&gt;data==d){</a:t>
            </a:r>
          </a:p>
          <a:p>
            <a:pPr defTabSz="360000"/>
            <a:r>
              <a:rPr lang="en-US" altLang="zh-TW" sz="1800" dirty="0"/>
              <a:t>			Node *q = new Node(d);</a:t>
            </a:r>
            <a:r>
              <a:rPr lang="zh-TW" altLang="en-US" sz="1800" dirty="0"/>
              <a:t> </a:t>
            </a:r>
          </a:p>
          <a:p>
            <a:pPr defTabSz="360000"/>
            <a:r>
              <a:rPr lang="en-US" altLang="zh-TW" sz="1800" dirty="0"/>
              <a:t>			return(q);</a:t>
            </a:r>
          </a:p>
          <a:p>
            <a:pPr defTabSz="360000"/>
            <a:r>
              <a:rPr lang="en-US" altLang="zh-TW" sz="1800" dirty="0"/>
              <a:t>		}</a:t>
            </a:r>
          </a:p>
          <a:p>
            <a:pPr defTabSz="360000"/>
            <a:r>
              <a:rPr lang="en-US" altLang="zh-TW" sz="1800" dirty="0"/>
              <a:t>		p=p-&gt;next;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return(NULL);</a:t>
            </a:r>
          </a:p>
          <a:p>
            <a:pPr defTabSz="360000"/>
            <a:r>
              <a:rPr lang="en-US" altLang="zh-TW" sz="1800" dirty="0"/>
              <a:t>}</a:t>
            </a:r>
          </a:p>
        </p:txBody>
      </p:sp>
      <p:sp>
        <p:nvSpPr>
          <p:cNvPr id="37" name="文字方塊 36"/>
          <p:cNvSpPr txBox="1"/>
          <p:nvPr/>
        </p:nvSpPr>
        <p:spPr>
          <a:xfrm>
            <a:off x="3550423" y="1043444"/>
            <a:ext cx="24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search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88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24" name="矩形 23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495887" y="5733256"/>
            <a:ext cx="1555833" cy="332238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4348734" y="395510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</a:t>
            </a:r>
            <a:endParaRPr lang="zh-TW" altLang="en-US" dirty="0"/>
          </a:p>
        </p:txBody>
      </p:sp>
      <p:sp>
        <p:nvSpPr>
          <p:cNvPr id="50" name="圓角矩形 49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圖片 6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368" y="2208943"/>
            <a:ext cx="1362265" cy="1800476"/>
          </a:xfrm>
          <a:prstGeom prst="rect">
            <a:avLst/>
          </a:prstGeom>
        </p:spPr>
      </p:pic>
      <p:sp>
        <p:nvSpPr>
          <p:cNvPr id="67" name="文字方塊 66"/>
          <p:cNvSpPr txBox="1"/>
          <p:nvPr/>
        </p:nvSpPr>
        <p:spPr>
          <a:xfrm>
            <a:off x="3208710" y="2405604"/>
            <a:ext cx="399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/>
              <a:t>9</a:t>
            </a:r>
            <a:endParaRPr lang="zh-TW" altLang="en-US" sz="3200" dirty="0"/>
          </a:p>
        </p:txBody>
      </p:sp>
      <p:cxnSp>
        <p:nvCxnSpPr>
          <p:cNvPr id="68" name="直線單箭頭接點 67"/>
          <p:cNvCxnSpPr/>
          <p:nvPr/>
        </p:nvCxnSpPr>
        <p:spPr>
          <a:xfrm>
            <a:off x="4601601" y="4268945"/>
            <a:ext cx="351713" cy="35414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字方塊 40"/>
          <p:cNvSpPr txBox="1"/>
          <p:nvPr/>
        </p:nvSpPr>
        <p:spPr>
          <a:xfrm>
            <a:off x="7855639" y="365554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 = 6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53" name="直線單箭頭接點 52"/>
          <p:cNvCxnSpPr>
            <a:stCxn id="54" idx="2"/>
          </p:cNvCxnSpPr>
          <p:nvPr/>
        </p:nvCxnSpPr>
        <p:spPr>
          <a:xfrm flipH="1">
            <a:off x="8490305" y="4717796"/>
            <a:ext cx="153247" cy="52675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文字方塊 53"/>
          <p:cNvSpPr txBox="1"/>
          <p:nvPr/>
        </p:nvSpPr>
        <p:spPr>
          <a:xfrm>
            <a:off x="8490305" y="434846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1349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Node *y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(9);</a:t>
            </a:r>
          </a:p>
          <a:p>
            <a:pPr defTabSz="360000"/>
            <a:r>
              <a:rPr lang="en-US" altLang="zh-TW" sz="1800" dirty="0" err="1" smtClean="0"/>
              <a:t>cout</a:t>
            </a:r>
            <a:r>
              <a:rPr lang="en-US" altLang="zh-TW" sz="1800" dirty="0" smtClean="0"/>
              <a:t> &lt;&lt; y-&gt;data;</a:t>
            </a:r>
            <a:br>
              <a:rPr lang="en-US" altLang="zh-TW" sz="1800" dirty="0" smtClean="0"/>
            </a:br>
            <a:r>
              <a:rPr lang="en-US" altLang="zh-TW" sz="1800" dirty="0" smtClean="0"/>
              <a:t>delete y;</a:t>
            </a:r>
            <a:endParaRPr lang="en-US" altLang="zh-TW" sz="1800" dirty="0"/>
          </a:p>
          <a:p>
            <a:pPr defTabSz="360000"/>
            <a:r>
              <a:rPr lang="en-US" altLang="zh-TW" sz="1800" dirty="0" smtClean="0"/>
              <a:t>y = </a:t>
            </a:r>
            <a:r>
              <a:rPr lang="en-US" altLang="zh-TW" sz="1800" dirty="0" err="1" smtClean="0"/>
              <a:t>x.search</a:t>
            </a:r>
            <a:r>
              <a:rPr lang="en-US" altLang="zh-TW" sz="1800" dirty="0" smtClean="0"/>
              <a:t>(6);</a:t>
            </a:r>
          </a:p>
          <a:p>
            <a:pPr defTabSz="360000"/>
            <a:endParaRPr lang="en-US" altLang="zh-TW" sz="1800" dirty="0" smtClean="0"/>
          </a:p>
          <a:p>
            <a:pPr defTabSz="360000"/>
            <a:r>
              <a:rPr lang="en-US" altLang="zh-TW" sz="1800" dirty="0"/>
              <a:t>Node *search(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d){</a:t>
            </a:r>
          </a:p>
          <a:p>
            <a:pPr defTabSz="360000"/>
            <a:r>
              <a:rPr lang="en-US" altLang="zh-TW" sz="1800" dirty="0"/>
              <a:t>	Node *p = front;</a:t>
            </a:r>
          </a:p>
          <a:p>
            <a:pPr defTabSz="360000"/>
            <a:r>
              <a:rPr lang="en-US" altLang="zh-TW" sz="1800" dirty="0"/>
              <a:t>	while(p!=NULL){</a:t>
            </a:r>
          </a:p>
          <a:p>
            <a:pPr defTabSz="360000"/>
            <a:r>
              <a:rPr lang="en-US" altLang="zh-TW" sz="1800" dirty="0"/>
              <a:t>		if(p-&gt;data==d){</a:t>
            </a:r>
          </a:p>
          <a:p>
            <a:pPr defTabSz="360000"/>
            <a:r>
              <a:rPr lang="en-US" altLang="zh-TW" sz="1800" dirty="0"/>
              <a:t>			Node *q = new Node(d);</a:t>
            </a:r>
            <a:r>
              <a:rPr lang="zh-TW" altLang="en-US" sz="1800" dirty="0"/>
              <a:t> </a:t>
            </a:r>
          </a:p>
          <a:p>
            <a:pPr defTabSz="360000"/>
            <a:r>
              <a:rPr lang="en-US" altLang="zh-TW" sz="1800" dirty="0"/>
              <a:t>			return(q);</a:t>
            </a:r>
          </a:p>
          <a:p>
            <a:pPr defTabSz="360000"/>
            <a:r>
              <a:rPr lang="en-US" altLang="zh-TW" sz="1800" dirty="0"/>
              <a:t>		}</a:t>
            </a:r>
          </a:p>
          <a:p>
            <a:pPr defTabSz="360000"/>
            <a:r>
              <a:rPr lang="en-US" altLang="zh-TW" sz="1800" dirty="0"/>
              <a:t>		p=p-&gt;next;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/>
              <a:t>	return(NULL);</a:t>
            </a:r>
          </a:p>
          <a:p>
            <a:pPr defTabSz="360000"/>
            <a:r>
              <a:rPr lang="en-US" altLang="zh-TW" sz="1800" dirty="0"/>
              <a:t>}</a:t>
            </a:r>
          </a:p>
        </p:txBody>
      </p:sp>
      <p:sp>
        <p:nvSpPr>
          <p:cNvPr id="37" name="文字方塊 36"/>
          <p:cNvSpPr txBox="1"/>
          <p:nvPr/>
        </p:nvSpPr>
        <p:spPr>
          <a:xfrm>
            <a:off x="3550423" y="1043444"/>
            <a:ext cx="24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Queue </a:t>
            </a:r>
            <a:r>
              <a:rPr lang="zh-TW" altLang="en-US" dirty="0" smtClean="0"/>
              <a:t>基本操作 </a:t>
            </a:r>
            <a:r>
              <a:rPr lang="en-US" altLang="zh-TW" dirty="0" smtClean="0"/>
              <a:t>search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89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4" name="矩形 23"/>
          <p:cNvSpPr/>
          <p:nvPr/>
        </p:nvSpPr>
        <p:spPr>
          <a:xfrm>
            <a:off x="5028383" y="1412776"/>
            <a:ext cx="4008113" cy="1754326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defTabSz="360000"/>
            <a:r>
              <a:rPr lang="en-US" altLang="zh-TW" dirty="0" err="1"/>
              <a:t>struct</a:t>
            </a:r>
            <a:r>
              <a:rPr lang="en-US" altLang="zh-TW" dirty="0"/>
              <a:t> Node</a:t>
            </a:r>
            <a:r>
              <a:rPr lang="en-US" altLang="zh-TW" dirty="0" smtClean="0"/>
              <a:t>{ //node </a:t>
            </a:r>
            <a:r>
              <a:rPr lang="zh-TW" altLang="en-US" dirty="0" smtClean="0"/>
              <a:t>建構式</a:t>
            </a:r>
            <a:endParaRPr lang="en-US" altLang="zh-TW" dirty="0"/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data;</a:t>
            </a:r>
          </a:p>
          <a:p>
            <a:pPr defTabSz="360000"/>
            <a:r>
              <a:rPr lang="en-US" altLang="zh-TW" dirty="0"/>
              <a:t>	Node *next;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sz="1600" dirty="0" smtClean="0"/>
              <a:t>Node():data(0), next(NULL) {};</a:t>
            </a:r>
          </a:p>
          <a:p>
            <a:pPr defTabSz="360000"/>
            <a:r>
              <a:rPr lang="en-US" altLang="zh-TW" dirty="0"/>
              <a:t>	Node(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d):data(d), next(NULL) </a:t>
            </a:r>
            <a:r>
              <a:rPr lang="en-US" altLang="zh-TW" dirty="0"/>
              <a:t>{};</a:t>
            </a:r>
          </a:p>
          <a:p>
            <a:pPr defTabSz="360000"/>
            <a:r>
              <a:rPr lang="en-US" altLang="zh-TW" dirty="0"/>
              <a:t>};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179512" y="3034475"/>
            <a:ext cx="1555833" cy="269083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4348734" y="395510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</a:t>
            </a:r>
            <a:endParaRPr lang="zh-TW" altLang="en-US" dirty="0"/>
          </a:p>
        </p:txBody>
      </p:sp>
      <p:sp>
        <p:nvSpPr>
          <p:cNvPr id="50" name="圓角矩形 49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圖片 6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368" y="2208943"/>
            <a:ext cx="1362265" cy="1800476"/>
          </a:xfrm>
          <a:prstGeom prst="rect">
            <a:avLst/>
          </a:prstGeom>
        </p:spPr>
      </p:pic>
      <p:sp>
        <p:nvSpPr>
          <p:cNvPr id="67" name="文字方塊 66"/>
          <p:cNvSpPr txBox="1"/>
          <p:nvPr/>
        </p:nvSpPr>
        <p:spPr>
          <a:xfrm>
            <a:off x="3208710" y="2405604"/>
            <a:ext cx="399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/>
              <a:t>9</a:t>
            </a:r>
            <a:endParaRPr lang="zh-TW" altLang="en-US" sz="3200" dirty="0"/>
          </a:p>
        </p:txBody>
      </p:sp>
      <p:cxnSp>
        <p:nvCxnSpPr>
          <p:cNvPr id="68" name="直線單箭頭接點 67"/>
          <p:cNvCxnSpPr/>
          <p:nvPr/>
        </p:nvCxnSpPr>
        <p:spPr>
          <a:xfrm>
            <a:off x="4601601" y="4268945"/>
            <a:ext cx="351713" cy="35414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群組 46"/>
          <p:cNvGrpSpPr/>
          <p:nvPr/>
        </p:nvGrpSpPr>
        <p:grpSpPr>
          <a:xfrm>
            <a:off x="4770387" y="4634201"/>
            <a:ext cx="360040" cy="288032"/>
            <a:chOff x="6084168" y="2708920"/>
            <a:chExt cx="360040" cy="288032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接點 56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圓角矩形 59">
            <a:hlinkClick r:id="rId3" action="ppaction://hlinksldjump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首頁</a:t>
            </a:r>
            <a:endParaRPr lang="zh-TW" altLang="en-US" dirty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120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字版面配置區 6"/>
          <p:cNvSpPr txBox="1">
            <a:spLocks/>
          </p:cNvSpPr>
          <p:nvPr/>
        </p:nvSpPr>
        <p:spPr>
          <a:xfrm>
            <a:off x="251520" y="2199441"/>
            <a:ext cx="5040560" cy="432048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>
              <a:lnSpc>
                <a:spcPct val="150000"/>
              </a:lnSpc>
            </a:pPr>
            <a:r>
              <a:rPr lang="en-US" altLang="zh-TW" sz="1800" dirty="0"/>
              <a:t>Queue() : front(NULL), back(NULL), number(0) {};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395536" y="2852936"/>
            <a:ext cx="2520280" cy="3888432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/>
              <a:t>Queue x;</a:t>
            </a:r>
          </a:p>
          <a:p>
            <a:pPr defTabSz="360000"/>
            <a:endParaRPr lang="en-US" altLang="zh-TW" sz="1800" dirty="0"/>
          </a:p>
          <a:p>
            <a:pPr defTabSz="360000"/>
            <a:r>
              <a:rPr lang="en-US" altLang="zh-TW" sz="1800" dirty="0" err="1"/>
              <a:t>int</a:t>
            </a:r>
            <a:r>
              <a:rPr lang="en-US" altLang="zh-TW" sz="1800" dirty="0"/>
              <a:t> main</a:t>
            </a:r>
            <a:r>
              <a:rPr lang="en-US" altLang="zh-TW" sz="1800" dirty="0" smtClean="0"/>
              <a:t>() </a:t>
            </a:r>
            <a:r>
              <a:rPr lang="en-US" altLang="zh-TW" sz="1800" dirty="0"/>
              <a:t>{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d;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(5);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(9);</a:t>
            </a:r>
          </a:p>
          <a:p>
            <a:pPr defTabSz="360000"/>
            <a:r>
              <a:rPr lang="en-US" altLang="zh-TW" sz="1800" dirty="0"/>
              <a:t>	</a:t>
            </a:r>
            <a:r>
              <a:rPr lang="en-US" altLang="zh-TW" sz="1800" dirty="0" err="1"/>
              <a:t>x.put</a:t>
            </a:r>
            <a:r>
              <a:rPr lang="en-US" altLang="zh-TW" sz="1800" dirty="0"/>
              <a:t>(4);</a:t>
            </a:r>
          </a:p>
          <a:p>
            <a:pPr defTabSz="360000"/>
            <a:r>
              <a:rPr lang="en-US" altLang="zh-TW" sz="1800" dirty="0"/>
              <a:t>	d=</a:t>
            </a:r>
            <a:r>
              <a:rPr lang="en-US" altLang="zh-TW" sz="1800" dirty="0" err="1"/>
              <a:t>x.get</a:t>
            </a:r>
            <a:r>
              <a:rPr lang="en-US" altLang="zh-TW" sz="1800" dirty="0"/>
              <a:t>();</a:t>
            </a:r>
          </a:p>
          <a:p>
            <a:pPr defTabSz="360000"/>
            <a:r>
              <a:rPr lang="en-US" altLang="zh-TW" sz="1800" dirty="0" smtClean="0"/>
              <a:t>	</a:t>
            </a:r>
            <a:r>
              <a:rPr lang="en-US" altLang="zh-TW" sz="1800" dirty="0" err="1" smtClean="0"/>
              <a:t>x.put</a:t>
            </a:r>
            <a:r>
              <a:rPr lang="en-US" altLang="zh-TW" sz="1800" dirty="0" smtClean="0"/>
              <a:t>(6);</a:t>
            </a:r>
          </a:p>
          <a:p>
            <a:pPr defTabSz="360000"/>
            <a:r>
              <a:rPr lang="en-US" altLang="zh-TW" sz="1800" dirty="0"/>
              <a:t>	d=</a:t>
            </a:r>
            <a:r>
              <a:rPr lang="en-US" altLang="zh-TW" sz="1800" dirty="0" err="1"/>
              <a:t>x.get</a:t>
            </a:r>
            <a:r>
              <a:rPr lang="en-US" altLang="zh-TW" sz="1800" dirty="0"/>
              <a:t>();</a:t>
            </a:r>
            <a:br>
              <a:rPr lang="en-US" altLang="zh-TW" sz="1800" dirty="0"/>
            </a:br>
            <a:r>
              <a:rPr lang="en-US" altLang="zh-TW" sz="1800" dirty="0"/>
              <a:t>	</a:t>
            </a:r>
            <a:r>
              <a:rPr lang="en-US" altLang="zh-TW" sz="1800" dirty="0" err="1"/>
              <a:t>x.print</a:t>
            </a:r>
            <a:r>
              <a:rPr lang="en-US" altLang="zh-TW" sz="1800" dirty="0"/>
              <a:t>();</a:t>
            </a:r>
          </a:p>
          <a:p>
            <a:pPr defTabSz="360000"/>
            <a:r>
              <a:rPr lang="en-US" altLang="zh-TW" sz="1800" dirty="0"/>
              <a:t>	return 0;</a:t>
            </a:r>
          </a:p>
          <a:p>
            <a:pPr defTabSz="360000"/>
            <a:r>
              <a:rPr lang="en-US" altLang="zh-TW" sz="1800" dirty="0"/>
              <a:t>}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9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3635896" y="1043444"/>
            <a:ext cx="2294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dirty="0" smtClean="0"/>
              <a:t>認識動態 </a:t>
            </a:r>
            <a:r>
              <a:rPr lang="en-US" altLang="zh-TW" dirty="0" smtClean="0"/>
              <a:t>Queue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" name="圓角矩形 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10" name="圓角矩形 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5724128" y="1556792"/>
            <a:ext cx="3024336" cy="4680520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3" name="矩形 2"/>
          <p:cNvSpPr/>
          <p:nvPr/>
        </p:nvSpPr>
        <p:spPr>
          <a:xfrm>
            <a:off x="3779912" y="2271449"/>
            <a:ext cx="1080120" cy="28803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4786931" y="1579251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grpSp>
        <p:nvGrpSpPr>
          <p:cNvPr id="24" name="群組 23"/>
          <p:cNvGrpSpPr/>
          <p:nvPr/>
        </p:nvGrpSpPr>
        <p:grpSpPr>
          <a:xfrm>
            <a:off x="5796136" y="1830109"/>
            <a:ext cx="785745" cy="585356"/>
            <a:chOff x="6012160" y="1830109"/>
            <a:chExt cx="785745" cy="585356"/>
          </a:xfrm>
        </p:grpSpPr>
        <p:sp>
          <p:nvSpPr>
            <p:cNvPr id="13" name="文字方塊 12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15" name="直線單箭頭接點 14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群組 22"/>
          <p:cNvGrpSpPr/>
          <p:nvPr/>
        </p:nvGrpSpPr>
        <p:grpSpPr>
          <a:xfrm>
            <a:off x="6401861" y="2432328"/>
            <a:ext cx="360040" cy="288032"/>
            <a:chOff x="6084168" y="2708920"/>
            <a:chExt cx="360040" cy="288032"/>
          </a:xfrm>
        </p:grpSpPr>
        <p:cxnSp>
          <p:nvCxnSpPr>
            <p:cNvPr id="17" name="直線接點 16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群組 21"/>
          <p:cNvGrpSpPr/>
          <p:nvPr/>
        </p:nvGrpSpPr>
        <p:grpSpPr>
          <a:xfrm>
            <a:off x="5796136" y="3006234"/>
            <a:ext cx="785745" cy="585356"/>
            <a:chOff x="6012160" y="1830109"/>
            <a:chExt cx="785745" cy="585356"/>
          </a:xfrm>
        </p:grpSpPr>
        <p:sp>
          <p:nvSpPr>
            <p:cNvPr id="25" name="文字方塊 24"/>
            <p:cNvSpPr txBox="1"/>
            <p:nvPr/>
          </p:nvSpPr>
          <p:spPr>
            <a:xfrm>
              <a:off x="6012160" y="1830109"/>
              <a:ext cx="6351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back</a:t>
              </a:r>
              <a:endParaRPr lang="zh-TW" altLang="en-US" dirty="0"/>
            </a:p>
          </p:txBody>
        </p:sp>
        <p:cxnSp>
          <p:nvCxnSpPr>
            <p:cNvPr id="26" name="直線單箭頭接點 25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群組 26"/>
          <p:cNvGrpSpPr/>
          <p:nvPr/>
        </p:nvGrpSpPr>
        <p:grpSpPr>
          <a:xfrm>
            <a:off x="6401861" y="3586944"/>
            <a:ext cx="360040" cy="288032"/>
            <a:chOff x="6084168" y="2708920"/>
            <a:chExt cx="360040" cy="288032"/>
          </a:xfrm>
        </p:grpSpPr>
        <p:cxnSp>
          <p:nvCxnSpPr>
            <p:cNvPr id="28" name="直線接點 27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文字方塊 5"/>
          <p:cNvSpPr txBox="1"/>
          <p:nvPr/>
        </p:nvSpPr>
        <p:spPr>
          <a:xfrm>
            <a:off x="7577951" y="1556792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number=0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251520" y="1844824"/>
            <a:ext cx="4062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建構</a:t>
            </a:r>
            <a:r>
              <a:rPr lang="zh-TW" altLang="en-US" dirty="0" smtClean="0"/>
              <a:t>函數 </a:t>
            </a:r>
            <a:r>
              <a:rPr lang="en-US" altLang="zh-TW" dirty="0" smtClean="0"/>
              <a:t>(</a:t>
            </a:r>
            <a:r>
              <a:rPr lang="zh-TW" altLang="en-US" dirty="0" smtClean="0"/>
              <a:t>宣告時物件時會執行本函數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5908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void </a:t>
            </a:r>
            <a:r>
              <a:rPr lang="en-US" altLang="zh-TW" sz="1800" dirty="0"/>
              <a:t>print(){</a:t>
            </a:r>
          </a:p>
          <a:p>
            <a:pPr defTabSz="360000"/>
            <a:r>
              <a:rPr lang="en-US" altLang="zh-TW" sz="1800" dirty="0"/>
              <a:t>	Node *p = front;</a:t>
            </a:r>
          </a:p>
          <a:p>
            <a:pPr defTabSz="360000"/>
            <a:r>
              <a:rPr lang="en-US" altLang="zh-TW" sz="1800" dirty="0"/>
              <a:t>	while(p!=NULL){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800" dirty="0" err="1"/>
              <a:t>cout</a:t>
            </a:r>
            <a:r>
              <a:rPr lang="en-US" altLang="zh-TW" sz="1800" dirty="0"/>
              <a:t> &lt;&lt; p-&gt;data &lt;&lt; </a:t>
            </a:r>
            <a:r>
              <a:rPr lang="en-US" altLang="zh-TW" sz="1800" dirty="0" err="1"/>
              <a:t>endl</a:t>
            </a:r>
            <a:r>
              <a:rPr lang="en-US" altLang="zh-TW" sz="1800" dirty="0"/>
              <a:t>;</a:t>
            </a:r>
          </a:p>
          <a:p>
            <a:pPr defTabSz="360000"/>
            <a:r>
              <a:rPr lang="en-US" altLang="zh-TW" sz="1800" dirty="0"/>
              <a:t>		p = p-&gt;next;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 smtClean="0"/>
              <a:t>}</a:t>
            </a:r>
            <a:endParaRPr lang="zh-TW" altLang="en-US" sz="1800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3866727" y="1043444"/>
            <a:ext cx="1833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dirty="0"/>
              <a:t>輸出 </a:t>
            </a:r>
            <a:r>
              <a:rPr lang="en-US" altLang="zh-TW" dirty="0"/>
              <a:t>Queue </a:t>
            </a:r>
            <a:r>
              <a:rPr lang="zh-TW" altLang="en-US" dirty="0"/>
              <a:t>內容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90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圖片 6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045" y="3466306"/>
            <a:ext cx="1362265" cy="1800476"/>
          </a:xfrm>
          <a:prstGeom prst="rect">
            <a:avLst/>
          </a:prstGeom>
        </p:spPr>
      </p:pic>
      <p:sp>
        <p:nvSpPr>
          <p:cNvPr id="41" name="圓角矩形 40">
            <a:hlinkClick r:id="rId3" action="ppaction://hlinksldjump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首頁</a:t>
            </a:r>
            <a:endParaRPr lang="zh-TW" altLang="en-US" dirty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4" name="圓角矩形 53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</p:spTree>
    <p:extLst>
      <p:ext uri="{BB962C8B-B14F-4D97-AF65-F5344CB8AC3E}">
        <p14:creationId xmlns:p14="http://schemas.microsoft.com/office/powerpoint/2010/main" val="83728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void </a:t>
            </a:r>
            <a:r>
              <a:rPr lang="en-US" altLang="zh-TW" sz="1800" dirty="0"/>
              <a:t>print(){</a:t>
            </a:r>
          </a:p>
          <a:p>
            <a:pPr defTabSz="360000"/>
            <a:r>
              <a:rPr lang="en-US" altLang="zh-TW" sz="1800" dirty="0"/>
              <a:t>	Node *p = front;</a:t>
            </a:r>
          </a:p>
          <a:p>
            <a:pPr defTabSz="360000"/>
            <a:r>
              <a:rPr lang="en-US" altLang="zh-TW" sz="1800" dirty="0"/>
              <a:t>	while(p!=NULL){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800" dirty="0" err="1"/>
              <a:t>cout</a:t>
            </a:r>
            <a:r>
              <a:rPr lang="en-US" altLang="zh-TW" sz="1800" dirty="0"/>
              <a:t> &lt;&lt; p-&gt;data &lt;&lt; </a:t>
            </a:r>
            <a:r>
              <a:rPr lang="en-US" altLang="zh-TW" sz="1800" dirty="0" err="1"/>
              <a:t>endl</a:t>
            </a:r>
            <a:r>
              <a:rPr lang="en-US" altLang="zh-TW" sz="1800" dirty="0"/>
              <a:t>;</a:t>
            </a:r>
          </a:p>
          <a:p>
            <a:pPr defTabSz="360000"/>
            <a:r>
              <a:rPr lang="en-US" altLang="zh-TW" sz="1800" dirty="0"/>
              <a:t>		p = p-&gt;next;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 smtClean="0"/>
              <a:t>}</a:t>
            </a:r>
            <a:endParaRPr lang="zh-TW" altLang="en-US" sz="1800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3866727" y="1043444"/>
            <a:ext cx="1833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dirty="0"/>
              <a:t>輸出 </a:t>
            </a:r>
            <a:r>
              <a:rPr lang="en-US" altLang="zh-TW" dirty="0"/>
              <a:t>Queue </a:t>
            </a:r>
            <a:r>
              <a:rPr lang="zh-TW" altLang="en-US" dirty="0"/>
              <a:t>內容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91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圖片 6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045" y="3466306"/>
            <a:ext cx="1362265" cy="1800476"/>
          </a:xfrm>
          <a:prstGeom prst="rect">
            <a:avLst/>
          </a:prstGeom>
        </p:spPr>
      </p:pic>
      <p:sp>
        <p:nvSpPr>
          <p:cNvPr id="32" name="圓角矩形 3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38" name="矩形 37"/>
          <p:cNvSpPr/>
          <p:nvPr/>
        </p:nvSpPr>
        <p:spPr>
          <a:xfrm>
            <a:off x="467544" y="2205287"/>
            <a:ext cx="1728192" cy="269083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6" name="直線單箭頭接點 45"/>
          <p:cNvCxnSpPr/>
          <p:nvPr/>
        </p:nvCxnSpPr>
        <p:spPr>
          <a:xfrm flipV="1">
            <a:off x="6494789" y="4511251"/>
            <a:ext cx="359802" cy="25918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文字方塊 46"/>
          <p:cNvSpPr txBox="1"/>
          <p:nvPr/>
        </p:nvSpPr>
        <p:spPr>
          <a:xfrm>
            <a:off x="6234803" y="466037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1677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void </a:t>
            </a:r>
            <a:r>
              <a:rPr lang="en-US" altLang="zh-TW" sz="1800" dirty="0"/>
              <a:t>print(){</a:t>
            </a:r>
          </a:p>
          <a:p>
            <a:pPr defTabSz="360000"/>
            <a:r>
              <a:rPr lang="en-US" altLang="zh-TW" sz="1800" dirty="0"/>
              <a:t>	Node *p = front;</a:t>
            </a:r>
          </a:p>
          <a:p>
            <a:pPr defTabSz="360000"/>
            <a:r>
              <a:rPr lang="en-US" altLang="zh-TW" sz="1800" dirty="0"/>
              <a:t>	while(p!=NULL){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800" dirty="0" err="1"/>
              <a:t>cout</a:t>
            </a:r>
            <a:r>
              <a:rPr lang="en-US" altLang="zh-TW" sz="1800" dirty="0"/>
              <a:t> &lt;&lt; p-&gt;data &lt;&lt; </a:t>
            </a:r>
            <a:r>
              <a:rPr lang="en-US" altLang="zh-TW" sz="1800" dirty="0" err="1"/>
              <a:t>endl</a:t>
            </a:r>
            <a:r>
              <a:rPr lang="en-US" altLang="zh-TW" sz="1800" dirty="0"/>
              <a:t>;</a:t>
            </a:r>
          </a:p>
          <a:p>
            <a:pPr defTabSz="360000"/>
            <a:r>
              <a:rPr lang="en-US" altLang="zh-TW" sz="1800" dirty="0"/>
              <a:t>		p = p-&gt;next;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 smtClean="0"/>
              <a:t>}</a:t>
            </a:r>
            <a:endParaRPr lang="zh-TW" altLang="en-US" sz="1800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3866727" y="1043444"/>
            <a:ext cx="1833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dirty="0"/>
              <a:t>輸出 </a:t>
            </a:r>
            <a:r>
              <a:rPr lang="en-US" altLang="zh-TW" dirty="0"/>
              <a:t>Queue </a:t>
            </a:r>
            <a:r>
              <a:rPr lang="zh-TW" altLang="en-US" dirty="0"/>
              <a:t>內容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92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圖片 6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045" y="3466306"/>
            <a:ext cx="1362265" cy="1800476"/>
          </a:xfrm>
          <a:prstGeom prst="rect">
            <a:avLst/>
          </a:prstGeom>
        </p:spPr>
      </p:pic>
      <p:sp>
        <p:nvSpPr>
          <p:cNvPr id="32" name="圓角矩形 3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38" name="矩形 37"/>
          <p:cNvSpPr/>
          <p:nvPr/>
        </p:nvSpPr>
        <p:spPr>
          <a:xfrm>
            <a:off x="467544" y="2483382"/>
            <a:ext cx="1728192" cy="269083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6" name="直線單箭頭接點 45"/>
          <p:cNvCxnSpPr/>
          <p:nvPr/>
        </p:nvCxnSpPr>
        <p:spPr>
          <a:xfrm flipV="1">
            <a:off x="6494789" y="4511251"/>
            <a:ext cx="359802" cy="25918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文字方塊 46"/>
          <p:cNvSpPr txBox="1"/>
          <p:nvPr/>
        </p:nvSpPr>
        <p:spPr>
          <a:xfrm>
            <a:off x="6234803" y="466037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5705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void </a:t>
            </a:r>
            <a:r>
              <a:rPr lang="en-US" altLang="zh-TW" sz="1800" dirty="0"/>
              <a:t>print(){</a:t>
            </a:r>
          </a:p>
          <a:p>
            <a:pPr defTabSz="360000"/>
            <a:r>
              <a:rPr lang="en-US" altLang="zh-TW" sz="1800" dirty="0"/>
              <a:t>	Node *p = front;</a:t>
            </a:r>
          </a:p>
          <a:p>
            <a:pPr defTabSz="360000"/>
            <a:r>
              <a:rPr lang="en-US" altLang="zh-TW" sz="1800" dirty="0"/>
              <a:t>	while(p!=NULL){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800" dirty="0" err="1"/>
              <a:t>cout</a:t>
            </a:r>
            <a:r>
              <a:rPr lang="en-US" altLang="zh-TW" sz="1800" dirty="0"/>
              <a:t> &lt;&lt; p-&gt;data &lt;&lt; </a:t>
            </a:r>
            <a:r>
              <a:rPr lang="en-US" altLang="zh-TW" sz="1800" dirty="0" err="1"/>
              <a:t>endl</a:t>
            </a:r>
            <a:r>
              <a:rPr lang="en-US" altLang="zh-TW" sz="1800" dirty="0"/>
              <a:t>;</a:t>
            </a:r>
          </a:p>
          <a:p>
            <a:pPr defTabSz="360000"/>
            <a:r>
              <a:rPr lang="en-US" altLang="zh-TW" sz="1800" dirty="0"/>
              <a:t>		p = p-&gt;next;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 smtClean="0"/>
              <a:t>}</a:t>
            </a:r>
            <a:endParaRPr lang="zh-TW" altLang="en-US" sz="1800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3866727" y="1043444"/>
            <a:ext cx="1833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dirty="0"/>
              <a:t>輸出 </a:t>
            </a:r>
            <a:r>
              <a:rPr lang="en-US" altLang="zh-TW" dirty="0"/>
              <a:t>Queue </a:t>
            </a:r>
            <a:r>
              <a:rPr lang="zh-TW" altLang="en-US" dirty="0"/>
              <a:t>內容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93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圖片 6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045" y="3466306"/>
            <a:ext cx="1362265" cy="1800476"/>
          </a:xfrm>
          <a:prstGeom prst="rect">
            <a:avLst/>
          </a:prstGeom>
        </p:spPr>
      </p:pic>
      <p:sp>
        <p:nvSpPr>
          <p:cNvPr id="32" name="圓角矩形 3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38" name="矩形 37"/>
          <p:cNvSpPr/>
          <p:nvPr/>
        </p:nvSpPr>
        <p:spPr>
          <a:xfrm>
            <a:off x="847338" y="2757817"/>
            <a:ext cx="2448272" cy="269083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6" name="直線單箭頭接點 45"/>
          <p:cNvCxnSpPr/>
          <p:nvPr/>
        </p:nvCxnSpPr>
        <p:spPr>
          <a:xfrm flipV="1">
            <a:off x="6494789" y="4511251"/>
            <a:ext cx="359802" cy="25918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文字方塊 46"/>
          <p:cNvSpPr txBox="1"/>
          <p:nvPr/>
        </p:nvSpPr>
        <p:spPr>
          <a:xfrm>
            <a:off x="6234803" y="466037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sp>
        <p:nvSpPr>
          <p:cNvPr id="41" name="文字方塊 40"/>
          <p:cNvSpPr txBox="1"/>
          <p:nvPr/>
        </p:nvSpPr>
        <p:spPr>
          <a:xfrm>
            <a:off x="3022660" y="3708321"/>
            <a:ext cx="381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/>
              <a:t>5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67492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void </a:t>
            </a:r>
            <a:r>
              <a:rPr lang="en-US" altLang="zh-TW" sz="1800" dirty="0"/>
              <a:t>print(){</a:t>
            </a:r>
          </a:p>
          <a:p>
            <a:pPr defTabSz="360000"/>
            <a:r>
              <a:rPr lang="en-US" altLang="zh-TW" sz="1800" dirty="0"/>
              <a:t>	Node *p = front;</a:t>
            </a:r>
          </a:p>
          <a:p>
            <a:pPr defTabSz="360000"/>
            <a:r>
              <a:rPr lang="en-US" altLang="zh-TW" sz="1800" dirty="0"/>
              <a:t>	while(p!=NULL){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800" dirty="0" err="1"/>
              <a:t>cout</a:t>
            </a:r>
            <a:r>
              <a:rPr lang="en-US" altLang="zh-TW" sz="1800" dirty="0"/>
              <a:t> &lt;&lt; p-&gt;data &lt;&lt; </a:t>
            </a:r>
            <a:r>
              <a:rPr lang="en-US" altLang="zh-TW" sz="1800" dirty="0" err="1"/>
              <a:t>endl</a:t>
            </a:r>
            <a:r>
              <a:rPr lang="en-US" altLang="zh-TW" sz="1800" dirty="0"/>
              <a:t>;</a:t>
            </a:r>
          </a:p>
          <a:p>
            <a:pPr defTabSz="360000"/>
            <a:r>
              <a:rPr lang="en-US" altLang="zh-TW" sz="1800" dirty="0"/>
              <a:t>		p = p-&gt;next;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 smtClean="0"/>
              <a:t>}</a:t>
            </a:r>
            <a:endParaRPr lang="zh-TW" altLang="en-US" sz="1800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3866727" y="1043444"/>
            <a:ext cx="1833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dirty="0"/>
              <a:t>輸出 </a:t>
            </a:r>
            <a:r>
              <a:rPr lang="en-US" altLang="zh-TW" dirty="0"/>
              <a:t>Queue </a:t>
            </a:r>
            <a:r>
              <a:rPr lang="zh-TW" altLang="en-US" dirty="0"/>
              <a:t>內容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94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圖片 6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045" y="3466306"/>
            <a:ext cx="1362265" cy="1800476"/>
          </a:xfrm>
          <a:prstGeom prst="rect">
            <a:avLst/>
          </a:prstGeom>
        </p:spPr>
      </p:pic>
      <p:sp>
        <p:nvSpPr>
          <p:cNvPr id="32" name="圓角矩形 3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38" name="矩形 37"/>
          <p:cNvSpPr/>
          <p:nvPr/>
        </p:nvSpPr>
        <p:spPr>
          <a:xfrm>
            <a:off x="847338" y="3042028"/>
            <a:ext cx="1420406" cy="269083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6" name="直線單箭頭接點 45"/>
          <p:cNvCxnSpPr/>
          <p:nvPr/>
        </p:nvCxnSpPr>
        <p:spPr>
          <a:xfrm flipV="1">
            <a:off x="7227664" y="4859486"/>
            <a:ext cx="514256" cy="12959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文字方塊 46"/>
          <p:cNvSpPr txBox="1"/>
          <p:nvPr/>
        </p:nvSpPr>
        <p:spPr>
          <a:xfrm>
            <a:off x="6967678" y="4879015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sp>
        <p:nvSpPr>
          <p:cNvPr id="41" name="文字方塊 40"/>
          <p:cNvSpPr txBox="1"/>
          <p:nvPr/>
        </p:nvSpPr>
        <p:spPr>
          <a:xfrm>
            <a:off x="3022660" y="3708321"/>
            <a:ext cx="381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/>
              <a:t>5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50656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void </a:t>
            </a:r>
            <a:r>
              <a:rPr lang="en-US" altLang="zh-TW" sz="1800" dirty="0"/>
              <a:t>print(){</a:t>
            </a:r>
          </a:p>
          <a:p>
            <a:pPr defTabSz="360000"/>
            <a:r>
              <a:rPr lang="en-US" altLang="zh-TW" sz="1800" dirty="0"/>
              <a:t>	Node *p = front;</a:t>
            </a:r>
          </a:p>
          <a:p>
            <a:pPr defTabSz="360000"/>
            <a:r>
              <a:rPr lang="en-US" altLang="zh-TW" sz="1800" dirty="0"/>
              <a:t>	while(p!=NULL){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800" dirty="0" err="1"/>
              <a:t>cout</a:t>
            </a:r>
            <a:r>
              <a:rPr lang="en-US" altLang="zh-TW" sz="1800" dirty="0"/>
              <a:t> &lt;&lt; p-&gt;data &lt;&lt; </a:t>
            </a:r>
            <a:r>
              <a:rPr lang="en-US" altLang="zh-TW" sz="1800" dirty="0" err="1"/>
              <a:t>endl</a:t>
            </a:r>
            <a:r>
              <a:rPr lang="en-US" altLang="zh-TW" sz="1800" dirty="0"/>
              <a:t>;</a:t>
            </a:r>
          </a:p>
          <a:p>
            <a:pPr defTabSz="360000"/>
            <a:r>
              <a:rPr lang="en-US" altLang="zh-TW" sz="1800" dirty="0"/>
              <a:t>		p = p-&gt;next;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 smtClean="0"/>
              <a:t>}</a:t>
            </a:r>
            <a:endParaRPr lang="zh-TW" altLang="en-US" sz="1800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3866727" y="1043444"/>
            <a:ext cx="1833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dirty="0"/>
              <a:t>輸出 </a:t>
            </a:r>
            <a:r>
              <a:rPr lang="en-US" altLang="zh-TW" dirty="0"/>
              <a:t>Queue </a:t>
            </a:r>
            <a:r>
              <a:rPr lang="zh-TW" altLang="en-US" dirty="0"/>
              <a:t>內容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95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圖片 6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045" y="3466306"/>
            <a:ext cx="1362265" cy="1800476"/>
          </a:xfrm>
          <a:prstGeom prst="rect">
            <a:avLst/>
          </a:prstGeom>
        </p:spPr>
      </p:pic>
      <p:sp>
        <p:nvSpPr>
          <p:cNvPr id="32" name="圓角矩形 3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38" name="矩形 37"/>
          <p:cNvSpPr/>
          <p:nvPr/>
        </p:nvSpPr>
        <p:spPr>
          <a:xfrm>
            <a:off x="467544" y="2492896"/>
            <a:ext cx="1728192" cy="269083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6" name="直線單箭頭接點 45"/>
          <p:cNvCxnSpPr/>
          <p:nvPr/>
        </p:nvCxnSpPr>
        <p:spPr>
          <a:xfrm flipV="1">
            <a:off x="7227664" y="4859486"/>
            <a:ext cx="514256" cy="12959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文字方塊 46"/>
          <p:cNvSpPr txBox="1"/>
          <p:nvPr/>
        </p:nvSpPr>
        <p:spPr>
          <a:xfrm>
            <a:off x="6967678" y="4879015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sp>
        <p:nvSpPr>
          <p:cNvPr id="41" name="文字方塊 40"/>
          <p:cNvSpPr txBox="1"/>
          <p:nvPr/>
        </p:nvSpPr>
        <p:spPr>
          <a:xfrm>
            <a:off x="3022660" y="3708321"/>
            <a:ext cx="381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/>
              <a:t>5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35774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void </a:t>
            </a:r>
            <a:r>
              <a:rPr lang="en-US" altLang="zh-TW" sz="1800" dirty="0"/>
              <a:t>print(){</a:t>
            </a:r>
          </a:p>
          <a:p>
            <a:pPr defTabSz="360000"/>
            <a:r>
              <a:rPr lang="en-US" altLang="zh-TW" sz="1800" dirty="0"/>
              <a:t>	Node *p = front;</a:t>
            </a:r>
          </a:p>
          <a:p>
            <a:pPr defTabSz="360000"/>
            <a:r>
              <a:rPr lang="en-US" altLang="zh-TW" sz="1800" dirty="0"/>
              <a:t>	while(p!=NULL){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800" dirty="0" err="1"/>
              <a:t>cout</a:t>
            </a:r>
            <a:r>
              <a:rPr lang="en-US" altLang="zh-TW" sz="1800" dirty="0"/>
              <a:t> &lt;&lt; p-&gt;data &lt;&lt; </a:t>
            </a:r>
            <a:r>
              <a:rPr lang="en-US" altLang="zh-TW" sz="1800" dirty="0" err="1"/>
              <a:t>endl</a:t>
            </a:r>
            <a:r>
              <a:rPr lang="en-US" altLang="zh-TW" sz="1800" dirty="0"/>
              <a:t>;</a:t>
            </a:r>
          </a:p>
          <a:p>
            <a:pPr defTabSz="360000"/>
            <a:r>
              <a:rPr lang="en-US" altLang="zh-TW" sz="1800" dirty="0"/>
              <a:t>		p = p-&gt;next;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 smtClean="0"/>
              <a:t>}</a:t>
            </a:r>
            <a:endParaRPr lang="zh-TW" altLang="en-US" sz="1800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3866727" y="1043444"/>
            <a:ext cx="1833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dirty="0"/>
              <a:t>輸出 </a:t>
            </a:r>
            <a:r>
              <a:rPr lang="en-US" altLang="zh-TW" dirty="0"/>
              <a:t>Queue </a:t>
            </a:r>
            <a:r>
              <a:rPr lang="zh-TW" altLang="en-US" dirty="0"/>
              <a:t>內容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96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圖片 6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045" y="3466306"/>
            <a:ext cx="1362265" cy="1800476"/>
          </a:xfrm>
          <a:prstGeom prst="rect">
            <a:avLst/>
          </a:prstGeom>
        </p:spPr>
      </p:pic>
      <p:sp>
        <p:nvSpPr>
          <p:cNvPr id="32" name="圓角矩形 3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38" name="矩形 37"/>
          <p:cNvSpPr/>
          <p:nvPr/>
        </p:nvSpPr>
        <p:spPr>
          <a:xfrm>
            <a:off x="847338" y="2759427"/>
            <a:ext cx="2376264" cy="269083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6" name="直線單箭頭接點 45"/>
          <p:cNvCxnSpPr/>
          <p:nvPr/>
        </p:nvCxnSpPr>
        <p:spPr>
          <a:xfrm flipV="1">
            <a:off x="7227664" y="4859486"/>
            <a:ext cx="514256" cy="12959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文字方塊 46"/>
          <p:cNvSpPr txBox="1"/>
          <p:nvPr/>
        </p:nvSpPr>
        <p:spPr>
          <a:xfrm>
            <a:off x="6967678" y="4879015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sp>
        <p:nvSpPr>
          <p:cNvPr id="41" name="文字方塊 40"/>
          <p:cNvSpPr txBox="1"/>
          <p:nvPr/>
        </p:nvSpPr>
        <p:spPr>
          <a:xfrm>
            <a:off x="3022660" y="3708321"/>
            <a:ext cx="381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/>
              <a:t>5</a:t>
            </a:r>
            <a:endParaRPr lang="zh-TW" altLang="en-US" sz="3200" dirty="0"/>
          </a:p>
        </p:txBody>
      </p:sp>
      <p:sp>
        <p:nvSpPr>
          <p:cNvPr id="50" name="文字方塊 49"/>
          <p:cNvSpPr txBox="1"/>
          <p:nvPr/>
        </p:nvSpPr>
        <p:spPr>
          <a:xfrm>
            <a:off x="3022660" y="4203670"/>
            <a:ext cx="399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/>
              <a:t>9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4334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void </a:t>
            </a:r>
            <a:r>
              <a:rPr lang="en-US" altLang="zh-TW" sz="1800" dirty="0"/>
              <a:t>print(){</a:t>
            </a:r>
          </a:p>
          <a:p>
            <a:pPr defTabSz="360000"/>
            <a:r>
              <a:rPr lang="en-US" altLang="zh-TW" sz="1800" dirty="0"/>
              <a:t>	Node *p = front;</a:t>
            </a:r>
          </a:p>
          <a:p>
            <a:pPr defTabSz="360000"/>
            <a:r>
              <a:rPr lang="en-US" altLang="zh-TW" sz="1800" dirty="0"/>
              <a:t>	while(p!=NULL){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800" dirty="0" err="1"/>
              <a:t>cout</a:t>
            </a:r>
            <a:r>
              <a:rPr lang="en-US" altLang="zh-TW" sz="1800" dirty="0"/>
              <a:t> &lt;&lt; p-&gt;data &lt;&lt; </a:t>
            </a:r>
            <a:r>
              <a:rPr lang="en-US" altLang="zh-TW" sz="1800" dirty="0" err="1"/>
              <a:t>endl</a:t>
            </a:r>
            <a:r>
              <a:rPr lang="en-US" altLang="zh-TW" sz="1800" dirty="0"/>
              <a:t>;</a:t>
            </a:r>
          </a:p>
          <a:p>
            <a:pPr defTabSz="360000"/>
            <a:r>
              <a:rPr lang="en-US" altLang="zh-TW" sz="1800" dirty="0"/>
              <a:t>		p = p-&gt;next;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 smtClean="0"/>
              <a:t>}</a:t>
            </a:r>
            <a:endParaRPr lang="zh-TW" altLang="en-US" sz="1800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3866727" y="1043444"/>
            <a:ext cx="1833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dirty="0"/>
              <a:t>輸出 </a:t>
            </a:r>
            <a:r>
              <a:rPr lang="en-US" altLang="zh-TW" dirty="0"/>
              <a:t>Queue </a:t>
            </a:r>
            <a:r>
              <a:rPr lang="zh-TW" altLang="en-US" dirty="0"/>
              <a:t>內容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97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圖片 6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045" y="3466306"/>
            <a:ext cx="1362265" cy="1800476"/>
          </a:xfrm>
          <a:prstGeom prst="rect">
            <a:avLst/>
          </a:prstGeom>
        </p:spPr>
      </p:pic>
      <p:sp>
        <p:nvSpPr>
          <p:cNvPr id="32" name="圓角矩形 3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cxnSp>
        <p:nvCxnSpPr>
          <p:cNvPr id="46" name="直線單箭頭接點 45"/>
          <p:cNvCxnSpPr/>
          <p:nvPr/>
        </p:nvCxnSpPr>
        <p:spPr>
          <a:xfrm flipH="1">
            <a:off x="8440895" y="4646618"/>
            <a:ext cx="197240" cy="59793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文字方塊 46"/>
          <p:cNvSpPr txBox="1"/>
          <p:nvPr/>
        </p:nvSpPr>
        <p:spPr>
          <a:xfrm>
            <a:off x="8509038" y="426557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sp>
        <p:nvSpPr>
          <p:cNvPr id="41" name="文字方塊 40"/>
          <p:cNvSpPr txBox="1"/>
          <p:nvPr/>
        </p:nvSpPr>
        <p:spPr>
          <a:xfrm>
            <a:off x="3022660" y="3708321"/>
            <a:ext cx="381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/>
              <a:t>5</a:t>
            </a:r>
            <a:endParaRPr lang="zh-TW" altLang="en-US" sz="3200" dirty="0"/>
          </a:p>
        </p:txBody>
      </p:sp>
      <p:sp>
        <p:nvSpPr>
          <p:cNvPr id="50" name="文字方塊 49"/>
          <p:cNvSpPr txBox="1"/>
          <p:nvPr/>
        </p:nvSpPr>
        <p:spPr>
          <a:xfrm>
            <a:off x="3022660" y="4203670"/>
            <a:ext cx="399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/>
              <a:t>9</a:t>
            </a:r>
            <a:endParaRPr lang="zh-TW" altLang="en-US" sz="3200" dirty="0"/>
          </a:p>
        </p:txBody>
      </p:sp>
      <p:sp>
        <p:nvSpPr>
          <p:cNvPr id="51" name="矩形 50"/>
          <p:cNvSpPr/>
          <p:nvPr/>
        </p:nvSpPr>
        <p:spPr>
          <a:xfrm>
            <a:off x="847338" y="3042028"/>
            <a:ext cx="1420406" cy="269083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722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void </a:t>
            </a:r>
            <a:r>
              <a:rPr lang="en-US" altLang="zh-TW" sz="1800" dirty="0"/>
              <a:t>print(){</a:t>
            </a:r>
          </a:p>
          <a:p>
            <a:pPr defTabSz="360000"/>
            <a:r>
              <a:rPr lang="en-US" altLang="zh-TW" sz="1800" dirty="0"/>
              <a:t>	Node *p = front;</a:t>
            </a:r>
          </a:p>
          <a:p>
            <a:pPr defTabSz="360000"/>
            <a:r>
              <a:rPr lang="en-US" altLang="zh-TW" sz="1800" dirty="0"/>
              <a:t>	while(p!=NULL){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800" dirty="0" err="1"/>
              <a:t>cout</a:t>
            </a:r>
            <a:r>
              <a:rPr lang="en-US" altLang="zh-TW" sz="1800" dirty="0"/>
              <a:t> &lt;&lt; p-&gt;data &lt;&lt; </a:t>
            </a:r>
            <a:r>
              <a:rPr lang="en-US" altLang="zh-TW" sz="1800" dirty="0" err="1"/>
              <a:t>endl</a:t>
            </a:r>
            <a:r>
              <a:rPr lang="en-US" altLang="zh-TW" sz="1800" dirty="0"/>
              <a:t>;</a:t>
            </a:r>
          </a:p>
          <a:p>
            <a:pPr defTabSz="360000"/>
            <a:r>
              <a:rPr lang="en-US" altLang="zh-TW" sz="1800" dirty="0"/>
              <a:t>		p = p-&gt;next;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 smtClean="0"/>
              <a:t>}</a:t>
            </a:r>
            <a:endParaRPr lang="zh-TW" altLang="en-US" sz="1800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3866727" y="1043444"/>
            <a:ext cx="1833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dirty="0"/>
              <a:t>輸出 </a:t>
            </a:r>
            <a:r>
              <a:rPr lang="en-US" altLang="zh-TW" dirty="0"/>
              <a:t>Queue </a:t>
            </a:r>
            <a:r>
              <a:rPr lang="zh-TW" altLang="en-US" dirty="0"/>
              <a:t>內容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98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40" name="圓角矩形 39">
            <a:hlinkClick r:id="" action="ppaction://hlinkshowjump?jump=nextslide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下一</a:t>
            </a:r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頁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圖片 6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045" y="3466306"/>
            <a:ext cx="1362265" cy="1800476"/>
          </a:xfrm>
          <a:prstGeom prst="rect">
            <a:avLst/>
          </a:prstGeom>
        </p:spPr>
      </p:pic>
      <p:sp>
        <p:nvSpPr>
          <p:cNvPr id="32" name="圓角矩形 3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cxnSp>
        <p:nvCxnSpPr>
          <p:cNvPr id="46" name="直線單箭頭接點 45"/>
          <p:cNvCxnSpPr/>
          <p:nvPr/>
        </p:nvCxnSpPr>
        <p:spPr>
          <a:xfrm flipH="1">
            <a:off x="8440895" y="4646618"/>
            <a:ext cx="197240" cy="59793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文字方塊 46"/>
          <p:cNvSpPr txBox="1"/>
          <p:nvPr/>
        </p:nvSpPr>
        <p:spPr>
          <a:xfrm>
            <a:off x="8509038" y="426557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sp>
        <p:nvSpPr>
          <p:cNvPr id="41" name="文字方塊 40"/>
          <p:cNvSpPr txBox="1"/>
          <p:nvPr/>
        </p:nvSpPr>
        <p:spPr>
          <a:xfrm>
            <a:off x="3022660" y="3708321"/>
            <a:ext cx="381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/>
              <a:t>5</a:t>
            </a:r>
            <a:endParaRPr lang="zh-TW" altLang="en-US" sz="3200" dirty="0"/>
          </a:p>
        </p:txBody>
      </p:sp>
      <p:sp>
        <p:nvSpPr>
          <p:cNvPr id="50" name="文字方塊 49"/>
          <p:cNvSpPr txBox="1"/>
          <p:nvPr/>
        </p:nvSpPr>
        <p:spPr>
          <a:xfrm>
            <a:off x="3022660" y="4203670"/>
            <a:ext cx="399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/>
              <a:t>9</a:t>
            </a:r>
            <a:endParaRPr lang="zh-TW" altLang="en-US" sz="3200" dirty="0"/>
          </a:p>
        </p:txBody>
      </p:sp>
      <p:sp>
        <p:nvSpPr>
          <p:cNvPr id="51" name="矩形 50"/>
          <p:cNvSpPr/>
          <p:nvPr/>
        </p:nvSpPr>
        <p:spPr>
          <a:xfrm>
            <a:off x="513425" y="2492896"/>
            <a:ext cx="1656184" cy="269083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080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字版面配置區 6"/>
          <p:cNvSpPr>
            <a:spLocks noGrp="1"/>
          </p:cNvSpPr>
          <p:nvPr>
            <p:ph type="body" idx="1"/>
          </p:nvPr>
        </p:nvSpPr>
        <p:spPr>
          <a:xfrm>
            <a:off x="35496" y="1916832"/>
            <a:ext cx="3960440" cy="4776651"/>
          </a:xfrm>
          <a:ln w="25400">
            <a:noFill/>
          </a:ln>
        </p:spPr>
        <p:txBody>
          <a:bodyPr>
            <a:noAutofit/>
          </a:bodyPr>
          <a:lstStyle/>
          <a:p>
            <a:pPr defTabSz="360000"/>
            <a:r>
              <a:rPr lang="en-US" altLang="zh-TW" sz="1800" dirty="0" smtClean="0"/>
              <a:t>void </a:t>
            </a:r>
            <a:r>
              <a:rPr lang="en-US" altLang="zh-TW" sz="1800" dirty="0"/>
              <a:t>print(){</a:t>
            </a:r>
          </a:p>
          <a:p>
            <a:pPr defTabSz="360000"/>
            <a:r>
              <a:rPr lang="en-US" altLang="zh-TW" sz="1800" dirty="0"/>
              <a:t>	Node *p = front;</a:t>
            </a:r>
          </a:p>
          <a:p>
            <a:pPr defTabSz="360000"/>
            <a:r>
              <a:rPr lang="en-US" altLang="zh-TW" sz="1800" dirty="0"/>
              <a:t>	while(p!=NULL){</a:t>
            </a:r>
          </a:p>
          <a:p>
            <a:pPr defTabSz="360000"/>
            <a:r>
              <a:rPr lang="en-US" altLang="zh-TW" sz="1800" dirty="0"/>
              <a:t>		</a:t>
            </a:r>
            <a:r>
              <a:rPr lang="en-US" altLang="zh-TW" sz="1800" dirty="0" err="1"/>
              <a:t>cout</a:t>
            </a:r>
            <a:r>
              <a:rPr lang="en-US" altLang="zh-TW" sz="1800" dirty="0"/>
              <a:t> &lt;&lt; p-&gt;data &lt;&lt; </a:t>
            </a:r>
            <a:r>
              <a:rPr lang="en-US" altLang="zh-TW" sz="1800" dirty="0" err="1"/>
              <a:t>endl</a:t>
            </a:r>
            <a:r>
              <a:rPr lang="en-US" altLang="zh-TW" sz="1800" dirty="0"/>
              <a:t>;</a:t>
            </a:r>
          </a:p>
          <a:p>
            <a:pPr defTabSz="360000"/>
            <a:r>
              <a:rPr lang="en-US" altLang="zh-TW" sz="1800" dirty="0"/>
              <a:t>		p = p-&gt;next;</a:t>
            </a:r>
          </a:p>
          <a:p>
            <a:pPr defTabSz="360000"/>
            <a:r>
              <a:rPr lang="en-US" altLang="zh-TW" sz="1800" dirty="0"/>
              <a:t>	}</a:t>
            </a:r>
          </a:p>
          <a:p>
            <a:pPr defTabSz="360000"/>
            <a:r>
              <a:rPr lang="en-US" altLang="zh-TW" sz="1800" dirty="0" smtClean="0"/>
              <a:t>}</a:t>
            </a:r>
            <a:endParaRPr lang="zh-TW" altLang="en-US" sz="1800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3866727" y="1043444"/>
            <a:ext cx="1833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dirty="0"/>
              <a:t>輸出 </a:t>
            </a:r>
            <a:r>
              <a:rPr lang="en-US" altLang="zh-TW" dirty="0"/>
              <a:t>Queue </a:t>
            </a:r>
            <a:r>
              <a:rPr lang="zh-TW" altLang="en-US" dirty="0"/>
              <a:t>內容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9808" y="188640"/>
            <a:ext cx="8013192" cy="918936"/>
          </a:xfrm>
        </p:spPr>
        <p:txBody>
          <a:bodyPr/>
          <a:lstStyle/>
          <a:p>
            <a:pPr algn="ctr"/>
            <a:r>
              <a:rPr lang="zh-TW" altLang="en-US" dirty="0" smtClean="0"/>
              <a:t>動態鏈結操作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D0BB-613B-4AF2-BE91-05448235A752}" type="slidenum">
              <a:rPr lang="zh-TW" altLang="en-US" smtClean="0"/>
              <a:t>99</a:t>
            </a:fld>
            <a:endParaRPr lang="zh-TW" altLang="en-US"/>
          </a:p>
        </p:txBody>
      </p:sp>
      <p:sp>
        <p:nvSpPr>
          <p:cNvPr id="11" name="文字版面配置區 6"/>
          <p:cNvSpPr txBox="1">
            <a:spLocks/>
          </p:cNvSpPr>
          <p:nvPr/>
        </p:nvSpPr>
        <p:spPr>
          <a:xfrm>
            <a:off x="6012160" y="3303558"/>
            <a:ext cx="3024336" cy="29337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146304" tIns="0" rIns="45720" bIns="0" rtlCol="0" anchor="t">
            <a:no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360000"/>
            <a:endParaRPr lang="en-US" altLang="zh-TW" sz="1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50552" y="340376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7855639" y="328498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number=2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6084168" y="3447574"/>
            <a:ext cx="785745" cy="585356"/>
            <a:chOff x="6012160" y="1830109"/>
            <a:chExt cx="785745" cy="585356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12160" y="1830109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front</a:t>
              </a:r>
              <a:endParaRPr lang="zh-TW" altLang="en-US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>
              <a:off x="6594567" y="2127433"/>
              <a:ext cx="203338" cy="2880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/>
          <p:cNvSpPr txBox="1"/>
          <p:nvPr/>
        </p:nvSpPr>
        <p:spPr>
          <a:xfrm>
            <a:off x="7220529" y="531710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back</a:t>
            </a:r>
            <a:endParaRPr lang="zh-TW" altLang="en-US" dirty="0"/>
          </a:p>
        </p:txBody>
      </p:sp>
      <p:grpSp>
        <p:nvGrpSpPr>
          <p:cNvPr id="31" name="群組 30"/>
          <p:cNvGrpSpPr/>
          <p:nvPr/>
        </p:nvGrpSpPr>
        <p:grpSpPr>
          <a:xfrm>
            <a:off x="6770228" y="4018459"/>
            <a:ext cx="576064" cy="584775"/>
            <a:chOff x="7092280" y="2851845"/>
            <a:chExt cx="576064" cy="584775"/>
          </a:xfrm>
        </p:grpSpPr>
        <p:sp>
          <p:nvSpPr>
            <p:cNvPr id="33" name="橢圓 32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7758499" y="4444929"/>
            <a:ext cx="576064" cy="584775"/>
            <a:chOff x="7092280" y="2851845"/>
            <a:chExt cx="576064" cy="584775"/>
          </a:xfrm>
        </p:grpSpPr>
        <p:sp>
          <p:nvSpPr>
            <p:cNvPr id="39" name="橢圓 38"/>
            <p:cNvSpPr/>
            <p:nvPr/>
          </p:nvSpPr>
          <p:spPr>
            <a:xfrm>
              <a:off x="7092280" y="2852936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179528" y="2851845"/>
              <a:ext cx="42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FF"/>
                  </a:solidFill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sz="32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cxnSp>
        <p:nvCxnSpPr>
          <p:cNvPr id="43" name="直線單箭頭接點 42"/>
          <p:cNvCxnSpPr/>
          <p:nvPr/>
        </p:nvCxnSpPr>
        <p:spPr>
          <a:xfrm>
            <a:off x="8275673" y="5022084"/>
            <a:ext cx="164918" cy="295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8257310" y="5322634"/>
            <a:ext cx="360040" cy="288032"/>
            <a:chOff x="6084168" y="2708920"/>
            <a:chExt cx="360040" cy="28803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84168" y="2852936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129188" y="2924944"/>
              <a:ext cx="27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174188" y="2996952"/>
              <a:ext cx="18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264188" y="2708920"/>
              <a:ext cx="0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單箭頭接點 55"/>
          <p:cNvCxnSpPr/>
          <p:nvPr/>
        </p:nvCxnSpPr>
        <p:spPr>
          <a:xfrm>
            <a:off x="7371779" y="4432173"/>
            <a:ext cx="370141" cy="170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單箭頭接點 51"/>
          <p:cNvCxnSpPr/>
          <p:nvPr/>
        </p:nvCxnSpPr>
        <p:spPr>
          <a:xfrm flipV="1">
            <a:off x="7804920" y="5049078"/>
            <a:ext cx="93016" cy="3909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圖片 6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045" y="3466306"/>
            <a:ext cx="1362265" cy="1800476"/>
          </a:xfrm>
          <a:prstGeom prst="rect">
            <a:avLst/>
          </a:prstGeom>
        </p:spPr>
      </p:pic>
      <p:sp>
        <p:nvSpPr>
          <p:cNvPr id="32" name="圓角矩形 31">
            <a:hlinkClick r:id="" action="ppaction://hlinkshowjump?jump=previousslide"/>
          </p:cNvPr>
          <p:cNvSpPr/>
          <p:nvPr/>
        </p:nvSpPr>
        <p:spPr>
          <a:xfrm>
            <a:off x="323528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cxnSp>
        <p:nvCxnSpPr>
          <p:cNvPr id="46" name="直線單箭頭接點 45"/>
          <p:cNvCxnSpPr/>
          <p:nvPr/>
        </p:nvCxnSpPr>
        <p:spPr>
          <a:xfrm flipH="1">
            <a:off x="8440895" y="4646618"/>
            <a:ext cx="197240" cy="59793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文字方塊 46"/>
          <p:cNvSpPr txBox="1"/>
          <p:nvPr/>
        </p:nvSpPr>
        <p:spPr>
          <a:xfrm>
            <a:off x="8509038" y="426557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</a:t>
            </a:r>
            <a:endParaRPr lang="zh-TW" altLang="en-US" dirty="0"/>
          </a:p>
        </p:txBody>
      </p:sp>
      <p:sp>
        <p:nvSpPr>
          <p:cNvPr id="41" name="文字方塊 40"/>
          <p:cNvSpPr txBox="1"/>
          <p:nvPr/>
        </p:nvSpPr>
        <p:spPr>
          <a:xfrm>
            <a:off x="3022660" y="3708321"/>
            <a:ext cx="381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/>
              <a:t>5</a:t>
            </a:r>
            <a:endParaRPr lang="zh-TW" altLang="en-US" sz="3200" dirty="0"/>
          </a:p>
        </p:txBody>
      </p:sp>
      <p:sp>
        <p:nvSpPr>
          <p:cNvPr id="50" name="文字方塊 49"/>
          <p:cNvSpPr txBox="1"/>
          <p:nvPr/>
        </p:nvSpPr>
        <p:spPr>
          <a:xfrm>
            <a:off x="3022660" y="4203670"/>
            <a:ext cx="399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/>
              <a:t>9</a:t>
            </a:r>
            <a:endParaRPr lang="zh-TW" altLang="en-US" sz="3200" dirty="0"/>
          </a:p>
        </p:txBody>
      </p:sp>
      <p:sp>
        <p:nvSpPr>
          <p:cNvPr id="51" name="矩形 50"/>
          <p:cNvSpPr/>
          <p:nvPr/>
        </p:nvSpPr>
        <p:spPr>
          <a:xfrm>
            <a:off x="71500" y="3585879"/>
            <a:ext cx="468052" cy="269083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圓角矩形 37">
            <a:hlinkClick r:id="rId3" action="ppaction://hlinksldjump"/>
          </p:cNvPr>
          <p:cNvSpPr/>
          <p:nvPr/>
        </p:nvSpPr>
        <p:spPr>
          <a:xfrm>
            <a:off x="7668344" y="37792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首頁</a:t>
            </a:r>
            <a:endParaRPr lang="zh-TW" altLang="en-US" dirty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6131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模組">
  <a:themeElements>
    <a:clrScheme name="模組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模組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模組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1245</TotalTime>
  <Words>4097</Words>
  <Application>Microsoft Office PowerPoint</Application>
  <PresentationFormat>如螢幕大小 (4:3)</PresentationFormat>
  <Paragraphs>3029</Paragraphs>
  <Slides>99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99</vt:i4>
      </vt:variant>
    </vt:vector>
  </HeadingPairs>
  <TitlesOfParts>
    <vt:vector size="100" baseType="lpstr">
      <vt:lpstr>模組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  <vt:lpstr>動態鏈結操作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動態鏈節操作</dc:title>
  <dc:creator>Windows 使用者</dc:creator>
  <cp:lastModifiedBy>Windows 使用者</cp:lastModifiedBy>
  <cp:revision>31</cp:revision>
  <dcterms:created xsi:type="dcterms:W3CDTF">2019-08-21T16:07:32Z</dcterms:created>
  <dcterms:modified xsi:type="dcterms:W3CDTF">2019-08-22T19:29:13Z</dcterms:modified>
</cp:coreProperties>
</file>