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CC476-DD34-4836-8057-B9AF45467556}" type="datetimeFigureOut">
              <a:rPr lang="zh-TW" altLang="en-US" smtClean="0"/>
              <a:t>2022/8/7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AD50C-45C2-4FD9-807E-F99B6B0A78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806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4AC4-9BED-45B0-B0FB-39AA3907FAC0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05A0-FB8F-4737-8E59-799B62130071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4791-B45E-4A3E-80EF-EA0E78EB1B77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C8BE-05B1-4ECE-9E6F-37D977C37582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8724-36B6-491D-B317-39A9175991D0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B576-D3D3-451A-A654-EEE0F9285C86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497F-1D52-4749-80C0-2972C9B540F9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E615-124B-490C-B1FB-743918D9BEC2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772-1C36-4231-A33B-DD8B9B5B8BCC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FD66-4533-46BF-A844-BC7A76483AB6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A650B-0E93-4777-9937-F491EDE727C0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B6A-5FAF-4F37-BDA6-1B218DE8E9F7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4FF5-5393-4DDB-A218-71F894F5840C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72D5-7F11-4D8C-9580-BA89785F1027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525A-5E5B-451C-966C-FEF6D9A5A10C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83D4-272F-486B-ABF0-884ABF3A12B4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73F6-E328-4447-8BC0-39245DA3DFEF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8F05D0-EEFA-4B7D-81B7-34A8E6BAB477}" type="datetime1">
              <a:rPr lang="en-US" altLang="zh-TW" smtClean="0"/>
              <a:t>8/7/2022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54955" y="573578"/>
            <a:ext cx="8825658" cy="1211222"/>
          </a:xfrm>
        </p:spPr>
        <p:txBody>
          <a:bodyPr/>
          <a:lstStyle/>
          <a:p>
            <a:pPr algn="ctr"/>
            <a:r>
              <a:rPr lang="zh-TW" altLang="en-US" dirty="0">
                <a:ea typeface="文鼎粗行楷" panose="02010609010101010101" pitchFamily="49" charset="-120"/>
              </a:rPr>
              <a:t>氣泡排序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17253" y="5334332"/>
            <a:ext cx="8825658" cy="861420"/>
          </a:xfrm>
        </p:spPr>
        <p:txBody>
          <a:bodyPr/>
          <a:lstStyle/>
          <a:p>
            <a:pPr algn="r"/>
            <a:r>
              <a:rPr lang="zh-TW" altLang="en-US" dirty="0" smtClean="0"/>
              <a:t>海青工商資訊科選手訓練教材</a:t>
            </a:r>
            <a:endParaRPr lang="en-US" altLang="zh-TW" dirty="0" smtClean="0"/>
          </a:p>
          <a:p>
            <a:pPr algn="r"/>
            <a:r>
              <a:rPr lang="zh-TW" altLang="en-US" dirty="0" smtClean="0"/>
              <a:t>製作：漆慶福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443941" y="2593571"/>
            <a:ext cx="6821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/>
              <a:t>Bubble </a:t>
            </a:r>
            <a:r>
              <a:rPr lang="en-US" altLang="zh-TW" dirty="0" smtClean="0"/>
              <a:t>Sort</a:t>
            </a:r>
            <a:r>
              <a:rPr lang="zh-TW" altLang="en-US" dirty="0" smtClean="0"/>
              <a:t> 是簡單易學的排序方法，適合演算法初學者入門。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86209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06822" y="3839283"/>
            <a:ext cx="189479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794617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0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26889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86209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210675" y="4231168"/>
            <a:ext cx="232400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794617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280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821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3135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9720" y="3484719"/>
            <a:ext cx="476541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87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821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5202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41303" y="3475388"/>
            <a:ext cx="896419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67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679342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43637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06822" y="3839283"/>
            <a:ext cx="189479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307797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759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9258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98806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210675" y="4231168"/>
            <a:ext cx="232400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335793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96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3299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3907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9720" y="3484719"/>
            <a:ext cx="476541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86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188544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809577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41303" y="3475388"/>
            <a:ext cx="896419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98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01503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34988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06822" y="3839283"/>
            <a:ext cx="189479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848975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10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//</a:t>
            </a:r>
            <a:r>
              <a:rPr lang="zh-TW" altLang="en-US" sz="2400" dirty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62623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88465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210675" y="4231168"/>
            <a:ext cx="232400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858310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12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程式碼</a:t>
            </a:r>
            <a:endParaRPr lang="en-US" altLang="zh-TW" dirty="0" smtClean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</a:t>
            </a:r>
            <a:r>
              <a:rPr lang="en-US" altLang="zh-TW" dirty="0" smtClean="0"/>
              <a:t>5 //</a:t>
            </a:r>
            <a:r>
              <a:rPr lang="zh-TW" altLang="en-US" dirty="0" smtClean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</a:t>
            </a:r>
            <a:r>
              <a:rPr lang="en-US" altLang="zh-TW" sz="2400" dirty="0" smtClean="0">
                <a:solidFill>
                  <a:srgbClr val="00FFFF"/>
                </a:solidFill>
              </a:rPr>
              <a:t>() </a:t>
            </a:r>
            <a:r>
              <a:rPr lang="en-US" altLang="zh-TW" sz="2400" dirty="0">
                <a:solidFill>
                  <a:srgbClr val="00FFFF"/>
                </a:solidFill>
              </a:rPr>
              <a:t>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 smtClean="0">
                <a:solidFill>
                  <a:srgbClr val="00FFFF"/>
                </a:solidFill>
              </a:rPr>
              <a:t>,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smtClean="0">
                <a:solidFill>
                  <a:srgbClr val="00FFFF"/>
                </a:solidFill>
              </a:rPr>
              <a:t>j;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</a:t>
            </a:r>
            <a:r>
              <a:rPr lang="en-US" altLang="zh-TW" sz="2400" dirty="0" smtClean="0">
                <a:solidFill>
                  <a:srgbClr val="00FFFF"/>
                </a:solidFill>
              </a:rPr>
              <a:t>,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smtClean="0">
                <a:solidFill>
                  <a:srgbClr val="00FFFF"/>
                </a:solidFill>
              </a:rPr>
              <a:t>9,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smtClean="0">
                <a:solidFill>
                  <a:srgbClr val="00FFFF"/>
                </a:solidFill>
              </a:rPr>
              <a:t>5,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smtClean="0">
                <a:solidFill>
                  <a:srgbClr val="00FFFF"/>
                </a:solidFill>
              </a:rPr>
              <a:t>6,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smtClean="0">
                <a:solidFill>
                  <a:srgbClr val="00FFFF"/>
                </a:solidFill>
              </a:rPr>
              <a:t>8</a:t>
            </a:r>
            <a:r>
              <a:rPr lang="en-US" altLang="zh-TW" sz="2400" dirty="0">
                <a:solidFill>
                  <a:srgbClr val="00FFFF"/>
                </a:solidFill>
              </a:rPr>
              <a:t>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</a:t>
            </a:r>
            <a:r>
              <a:rPr lang="en-US" altLang="zh-TW" sz="2400" dirty="0" smtClean="0">
                <a:solidFill>
                  <a:srgbClr val="00FFFF"/>
                </a:solidFill>
              </a:rPr>
              <a:t>;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i</a:t>
            </a:r>
            <a:r>
              <a:rPr lang="en-US" altLang="zh-TW" sz="2400" dirty="0" smtClean="0">
                <a:solidFill>
                  <a:srgbClr val="00FFFF"/>
                </a:solidFill>
              </a:rPr>
              <a:t>&lt;N-1;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i</a:t>
            </a:r>
            <a:r>
              <a:rPr lang="en-US" altLang="zh-TW" sz="2400" dirty="0" smtClean="0">
                <a:solidFill>
                  <a:srgbClr val="00FFFF"/>
                </a:solidFill>
              </a:rPr>
              <a:t>++)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	</a:t>
            </a:r>
            <a:r>
              <a:rPr lang="en-US" altLang="zh-TW" sz="2400" dirty="0" smtClean="0">
                <a:solidFill>
                  <a:srgbClr val="00FFFF"/>
                </a:solidFill>
              </a:rPr>
              <a:t>for(j=0;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 smtClean="0">
                <a:solidFill>
                  <a:srgbClr val="00FFFF"/>
                </a:solidFill>
              </a:rPr>
              <a:t>j&lt;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N-1;j</a:t>
            </a:r>
            <a:r>
              <a:rPr lang="en-US" altLang="zh-TW" sz="2400" dirty="0" smtClean="0">
                <a:solidFill>
                  <a:srgbClr val="00FFFF"/>
                </a:solidFill>
              </a:rPr>
              <a:t>++)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		</a:t>
            </a:r>
            <a:r>
              <a:rPr lang="en-US" altLang="zh-TW" sz="2400" dirty="0" smtClean="0">
                <a:solidFill>
                  <a:srgbClr val="00FFFF"/>
                </a:solidFill>
              </a:rPr>
              <a:t>if(x[j]&gt;x[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7009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0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41926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208103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9720" y="3484719"/>
            <a:ext cx="476541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375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5125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73350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41303" y="3475388"/>
            <a:ext cx="896419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556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5125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6081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761181" y="3119651"/>
            <a:ext cx="625832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88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5125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1100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874773" y="3128983"/>
            <a:ext cx="943072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8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5125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46411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72137" y="3502208"/>
            <a:ext cx="560516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75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5125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75782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086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51258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9141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253446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07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033134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07346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220005" y="4229995"/>
            <a:ext cx="2426639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253446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98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20004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7963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94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05378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286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1808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352260" y="3099799"/>
            <a:ext cx="551185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42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061597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775958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763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31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16392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81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245896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32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93137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307796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30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25538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53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35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49475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42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36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1960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839639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084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37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69609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600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38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29495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13993" y="3502207"/>
            <a:ext cx="923728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865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39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316733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817845" y="3119651"/>
            <a:ext cx="550506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91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03306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902766" y="3118460"/>
            <a:ext cx="868426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215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40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318165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838131" y="3119651"/>
            <a:ext cx="93306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06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41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42447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82622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72137" y="3502208"/>
            <a:ext cx="560516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375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72222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68596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71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75502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5950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253446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879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20004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63457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45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96083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656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46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23581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775958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47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47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279423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67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48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1916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138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49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149586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307796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232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7021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72137" y="3519676"/>
            <a:ext cx="588508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804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50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327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43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51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2162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72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7097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839639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51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23744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712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933985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13993" y="3502207"/>
            <a:ext cx="923728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867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55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82965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817845" y="3119651"/>
            <a:ext cx="550506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82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56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09130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838131" y="3119651"/>
            <a:ext cx="93306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203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57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42447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40645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72137" y="3502208"/>
            <a:ext cx="560516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012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58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72222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3421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13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59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75502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56381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253446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15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2829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50634" y="3484719"/>
            <a:ext cx="877758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674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60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20004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71126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07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61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3701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95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9055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775958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90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55146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6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80943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795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65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565140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307796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26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66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06244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96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67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41069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509391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03982" y="3502208"/>
            <a:ext cx="92441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23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68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759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46868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5" y="3866101"/>
            <a:ext cx="1904124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839639" y="1727353"/>
            <a:ext cx="106013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89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69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535111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0388" y="3502207"/>
            <a:ext cx="485873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3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2829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44144" y="3867274"/>
            <a:ext cx="1792157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272099" y="1727353"/>
            <a:ext cx="1060138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907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70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006222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13993" y="3502207"/>
            <a:ext cx="923728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011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71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61587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817845" y="3119651"/>
            <a:ext cx="550506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624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72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216673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838131" y="3119651"/>
            <a:ext cx="933060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881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73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216673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811763" y="4603218"/>
            <a:ext cx="1334277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56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74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 smtClean="0"/>
              <a:t>Using </a:t>
            </a:r>
            <a:r>
              <a:rPr lang="en-US" altLang="zh-TW" dirty="0"/>
              <a:t>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 smtClean="0">
                <a:solidFill>
                  <a:srgbClr val="00FFFF"/>
                </a:solidFill>
              </a:rPr>
              <a:t>Int</a:t>
            </a:r>
            <a:r>
              <a:rPr lang="en-US" altLang="zh-TW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smtClean="0">
                <a:solidFill>
                  <a:srgbClr val="00FFFF"/>
                </a:solidFill>
              </a:rPr>
              <a:t>I,</a:t>
            </a:r>
            <a:r>
              <a:rPr lang="zh-TW" altLang="en-US" sz="2400" dirty="0" smtClean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97783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216673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6474555" y="3313238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200" dirty="0">
                <a:solidFill>
                  <a:srgbClr val="0000FF"/>
                </a:solidFill>
                <a:ea typeface="文鼎粗行楷" panose="02010609010101010101" pitchFamily="49" charset="-120"/>
              </a:rPr>
              <a:t>排序完成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字方塊 11"/>
              <p:cNvSpPr txBox="1"/>
              <p:nvPr/>
            </p:nvSpPr>
            <p:spPr>
              <a:xfrm>
                <a:off x="6567861" y="4516738"/>
                <a:ext cx="264328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7200" dirty="0" smtClean="0">
                    <a:solidFill>
                      <a:srgbClr val="0000FF"/>
                    </a:solidFill>
                    <a:ea typeface="文鼎粗行楷" panose="02010609010101010101" pitchFamily="49" charset="-12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7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文鼎粗行楷" panose="02010609010101010101" pitchFamily="49" charset="-120"/>
                          </a:rPr>
                        </m:ctrlPr>
                      </m:sSupPr>
                      <m:e>
                        <m:r>
                          <a:rPr lang="en-US" altLang="zh-TW" sz="7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文鼎粗行楷" panose="02010609010101010101" pitchFamily="49" charset="-120"/>
                          </a:rPr>
                          <m:t>𝑛</m:t>
                        </m:r>
                      </m:e>
                      <m:sup>
                        <m:r>
                          <a:rPr lang="en-US" altLang="zh-TW" sz="7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文鼎粗行楷" panose="02010609010101010101" pitchFamily="49" charset="-12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7200" dirty="0" smtClean="0">
                    <a:solidFill>
                      <a:srgbClr val="0000FF"/>
                    </a:solidFill>
                    <a:ea typeface="文鼎粗行楷" panose="02010609010101010101" pitchFamily="49" charset="-120"/>
                  </a:rPr>
                  <a:t>)</a:t>
                </a:r>
                <a:endParaRPr lang="zh-TW" altLang="en-US" sz="7200" dirty="0">
                  <a:solidFill>
                    <a:srgbClr val="0000FF"/>
                  </a:solidFill>
                  <a:ea typeface="文鼎粗行楷" panose="02010609010101010101" pitchFamily="49" charset="-120"/>
                </a:endParaRPr>
              </a:p>
            </p:txBody>
          </p:sp>
        </mc:Choice>
        <mc:Fallback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861" y="4516738"/>
                <a:ext cx="2643288" cy="1200329"/>
              </a:xfrm>
              <a:prstGeom prst="rect">
                <a:avLst/>
              </a:prstGeom>
              <a:blipFill>
                <a:blip r:embed="rId2"/>
                <a:stretch>
                  <a:fillRect l="-17281" t="-19289" r="-15207" b="-411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53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40646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199721" y="3522041"/>
            <a:ext cx="495202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30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323682" y="138878"/>
            <a:ext cx="8825658" cy="39313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資料：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682" y="606216"/>
            <a:ext cx="5495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程式碼</a:t>
            </a:r>
            <a:endParaRPr lang="en-US" altLang="zh-TW" dirty="0"/>
          </a:p>
          <a:p>
            <a:r>
              <a:rPr lang="en-US" altLang="zh-TW" dirty="0"/>
              <a:t>#include &lt;</a:t>
            </a:r>
            <a:r>
              <a:rPr lang="en-US" altLang="zh-TW" dirty="0" err="1"/>
              <a:t>iostream</a:t>
            </a:r>
            <a:r>
              <a:rPr lang="en-US" altLang="zh-TW" dirty="0"/>
              <a:t>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#define N 5 //</a:t>
            </a:r>
            <a:r>
              <a:rPr lang="zh-TW" altLang="en-US" dirty="0"/>
              <a:t>資料數量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main() {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</a:t>
            </a:r>
            <a:r>
              <a:rPr lang="en-US" altLang="zh-TW" sz="2400" dirty="0" err="1">
                <a:solidFill>
                  <a:srgbClr val="00FFFF"/>
                </a:solidFill>
              </a:rPr>
              <a:t>int</a:t>
            </a:r>
            <a:r>
              <a:rPr lang="en-US" altLang="zh-TW" sz="2400" dirty="0">
                <a:solidFill>
                  <a:srgbClr val="00FFFF"/>
                </a:solidFill>
              </a:rPr>
              <a:t> x[N]={7,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9,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5,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6,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8};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for(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&lt;N-1;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 err="1">
                <a:solidFill>
                  <a:srgbClr val="00FFFF"/>
                </a:solidFill>
              </a:rPr>
              <a:t>i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for(j=0;</a:t>
            </a:r>
            <a:r>
              <a:rPr lang="zh-TW" altLang="en-US" sz="2400" dirty="0">
                <a:solidFill>
                  <a:srgbClr val="00FFFF"/>
                </a:solidFill>
              </a:rPr>
              <a:t> </a:t>
            </a:r>
            <a:r>
              <a:rPr lang="en-US" altLang="zh-TW" sz="2400" dirty="0">
                <a:solidFill>
                  <a:srgbClr val="00FFFF"/>
                </a:solidFill>
              </a:rPr>
              <a:t>j&lt;</a:t>
            </a:r>
            <a:r>
              <a:rPr lang="en-US" altLang="zh-TW" sz="2400" dirty="0" err="1">
                <a:solidFill>
                  <a:srgbClr val="00FFFF"/>
                </a:solidFill>
              </a:rPr>
              <a:t>N-1;j</a:t>
            </a:r>
            <a:r>
              <a:rPr lang="en-US" altLang="zh-TW" sz="2400" dirty="0">
                <a:solidFill>
                  <a:srgbClr val="00FFFF"/>
                </a:solidFill>
              </a:rPr>
              <a:t>++)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if(x[j]&gt;x[</a:t>
            </a:r>
            <a:r>
              <a:rPr lang="en-US" altLang="zh-TW" sz="2400" dirty="0" err="1">
                <a:solidFill>
                  <a:srgbClr val="00FFFF"/>
                </a:solidFill>
              </a:rPr>
              <a:t>j+1</a:t>
            </a:r>
            <a:r>
              <a:rPr lang="en-US" altLang="zh-TW" sz="2400" dirty="0">
                <a:solidFill>
                  <a:srgbClr val="00FFFF"/>
                </a:solidFill>
              </a:rPr>
              <a:t>])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				</a:t>
            </a:r>
            <a:r>
              <a:rPr lang="en-US" altLang="zh-TW" sz="2400" dirty="0" smtClean="0">
                <a:solidFill>
                  <a:srgbClr val="00FFFF"/>
                </a:solidFill>
              </a:rPr>
              <a:t>swap(x[j],x[</a:t>
            </a:r>
            <a:r>
              <a:rPr lang="en-US" altLang="zh-TW" sz="2400" dirty="0" err="1" smtClean="0">
                <a:solidFill>
                  <a:srgbClr val="00FFFF"/>
                </a:solidFill>
              </a:rPr>
              <a:t>j+1</a:t>
            </a:r>
            <a:r>
              <a:rPr lang="en-US" altLang="zh-TW" sz="2400" dirty="0" smtClean="0">
                <a:solidFill>
                  <a:srgbClr val="00FFFF"/>
                </a:solidFill>
              </a:rPr>
              <a:t>]); //</a:t>
            </a:r>
            <a:r>
              <a:rPr lang="zh-TW" altLang="en-US" sz="2400" dirty="0" smtClean="0">
                <a:solidFill>
                  <a:srgbClr val="00FFFF"/>
                </a:solidFill>
              </a:rPr>
              <a:t>交換</a:t>
            </a:r>
            <a:endParaRPr lang="en-US" altLang="zh-TW" sz="2400" dirty="0">
              <a:solidFill>
                <a:srgbClr val="00FFFF"/>
              </a:solidFill>
            </a:endParaRPr>
          </a:p>
          <a:p>
            <a:r>
              <a:rPr lang="en-US" altLang="zh-TW" sz="2400" dirty="0">
                <a:solidFill>
                  <a:srgbClr val="00FFFF"/>
                </a:solidFill>
              </a:rPr>
              <a:t>	return 0;</a:t>
            </a:r>
          </a:p>
          <a:p>
            <a:r>
              <a:rPr lang="en-US" altLang="zh-TW" sz="2400" dirty="0">
                <a:solidFill>
                  <a:srgbClr val="00FFFF"/>
                </a:solidFill>
              </a:rPr>
              <a:t>}</a:t>
            </a:r>
            <a:endParaRPr lang="zh-TW" altLang="en-US" sz="2400" dirty="0">
              <a:solidFill>
                <a:srgbClr val="00FFFF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17426" y="99872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陣列資料追蹤</a:t>
            </a:r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28671"/>
              </p:ext>
            </p:extLst>
          </p:nvPr>
        </p:nvGraphicFramePr>
        <p:xfrm>
          <a:off x="6417426" y="1368058"/>
          <a:ext cx="35015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30849126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3740598533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166920520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476098919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1949232418"/>
                    </a:ext>
                  </a:extLst>
                </a:gridCol>
                <a:gridCol w="537371">
                  <a:extLst>
                    <a:ext uri="{9D8B030D-6E8A-4147-A177-3AD203B41FA5}">
                      <a16:colId xmlns:a16="http://schemas.microsoft.com/office/drawing/2014/main" val="781117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6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00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  <a:endParaRPr lang="zh-TW" altLang="en-US" dirty="0">
                        <a:solidFill>
                          <a:srgbClr val="0000FF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46494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493579"/>
              </p:ext>
            </p:extLst>
          </p:nvPr>
        </p:nvGraphicFramePr>
        <p:xfrm>
          <a:off x="6417426" y="2340648"/>
          <a:ext cx="12653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1">
                  <a:extLst>
                    <a:ext uri="{9D8B030D-6E8A-4147-A177-3AD203B41FA5}">
                      <a16:colId xmlns:a16="http://schemas.microsoft.com/office/drawing/2014/main" val="763872294"/>
                    </a:ext>
                  </a:extLst>
                </a:gridCol>
                <a:gridCol w="632691">
                  <a:extLst>
                    <a:ext uri="{9D8B030D-6E8A-4147-A177-3AD203B41FA5}">
                      <a16:colId xmlns:a16="http://schemas.microsoft.com/office/drawing/2014/main" val="3637828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6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448665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313312" y="3512711"/>
            <a:ext cx="943071" cy="382385"/>
          </a:xfrm>
          <a:prstGeom prst="rect">
            <a:avLst/>
          </a:prstGeom>
          <a:solidFill>
            <a:srgbClr val="0000FF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004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3974</Words>
  <Application>Microsoft Office PowerPoint</Application>
  <PresentationFormat>寬螢幕</PresentationFormat>
  <Paragraphs>2412</Paragraphs>
  <Slides>74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74</vt:i4>
      </vt:variant>
    </vt:vector>
  </HeadingPairs>
  <TitlesOfParts>
    <vt:vector size="83" baseType="lpstr">
      <vt:lpstr>文鼎粗行楷</vt:lpstr>
      <vt:lpstr>新細明體</vt:lpstr>
      <vt:lpstr>標楷體</vt:lpstr>
      <vt:lpstr>Arial</vt:lpstr>
      <vt:lpstr>Calibri</vt:lpstr>
      <vt:lpstr>Cambria Math</vt:lpstr>
      <vt:lpstr>Century Gothic</vt:lpstr>
      <vt:lpstr>Wingdings 3</vt:lpstr>
      <vt:lpstr>離子</vt:lpstr>
      <vt:lpstr>氣泡排序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氣泡排序</dc:title>
  <dc:creator>Administrator</dc:creator>
  <cp:lastModifiedBy>Administrator</cp:lastModifiedBy>
  <cp:revision>7</cp:revision>
  <dcterms:created xsi:type="dcterms:W3CDTF">2022-08-06T17:25:23Z</dcterms:created>
  <dcterms:modified xsi:type="dcterms:W3CDTF">2022-08-06T18:21:07Z</dcterms:modified>
</cp:coreProperties>
</file>